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1" r:id="rId14"/>
    <p:sldId id="268" r:id="rId15"/>
    <p:sldId id="270" r:id="rId16"/>
    <p:sldId id="272" r:id="rId17"/>
  </p:sldIdLst>
  <p:sldSz cx="18288000" cy="10287000"/>
  <p:notesSz cx="6858000" cy="9144000"/>
  <p:embeddedFontLst>
    <p:embeddedFont>
      <p:font typeface="League Spartan" panose="020B0604020202020204" charset="0"/>
      <p:regular r:id="rId19"/>
    </p:embeddedFont>
    <p:embeddedFont>
      <p:font typeface="Futura" panose="020B0604020202020204" charset="-94"/>
      <p:regular r:id="rId20"/>
    </p:embeddedFont>
    <p:embeddedFont>
      <p:font typeface="Futura Bold" panose="020B0604020202020204" charset="-94"/>
      <p:regular r:id="rId21"/>
    </p:embeddedFont>
    <p:embeddedFont>
      <p:font typeface="Calibri" panose="020F0502020204030204"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79002" autoAdjust="0"/>
  </p:normalViewPr>
  <p:slideViewPr>
    <p:cSldViewPr>
      <p:cViewPr>
        <p:scale>
          <a:sx n="60" d="100"/>
          <a:sy n="60" d="100"/>
        </p:scale>
        <p:origin x="1374"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C85165-0B77-48BD-966D-9728B1C95BD7}" type="datetimeFigureOut">
              <a:rPr lang="tr-TR" smtClean="0"/>
              <a:t>3.03.2025</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CBFECC-9C94-4A5E-B08F-76F4776FAA66}" type="slidenum">
              <a:rPr lang="tr-TR" smtClean="0"/>
              <a:t>‹#›</a:t>
            </a:fld>
            <a:endParaRPr lang="tr-TR"/>
          </a:p>
        </p:txBody>
      </p:sp>
    </p:spTree>
    <p:extLst>
      <p:ext uri="{BB962C8B-B14F-4D97-AF65-F5344CB8AC3E}">
        <p14:creationId xmlns:p14="http://schemas.microsoft.com/office/powerpoint/2010/main" val="1693334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Bu</a:t>
            </a:r>
            <a:r>
              <a:rPr lang="tr-TR" baseline="0" dirty="0" smtClean="0"/>
              <a:t> süreçte çocuklarımızı bir geminin kaptanı gibi düşünebiliriz. Kaptanın gemiyi güvenli bir şekilde limana ulaştırabilmek için sorumluluk taşıması gibi çocuklar da hayallerindeki limana ulaşabilmek için sorumluluk almalıdırlar. </a:t>
            </a:r>
            <a:r>
              <a:rPr lang="tr-TR" baseline="0" dirty="0" err="1" smtClean="0"/>
              <a:t>Ebevenyler</a:t>
            </a:r>
            <a:r>
              <a:rPr lang="tr-TR" baseline="0" dirty="0" smtClean="0"/>
              <a:t> ise bu yolculukta kaptanın en büyük destekçileridir.</a:t>
            </a:r>
            <a:endParaRPr lang="tr-TR" dirty="0"/>
          </a:p>
        </p:txBody>
      </p:sp>
      <p:sp>
        <p:nvSpPr>
          <p:cNvPr id="4" name="Slayt Numarası Yer Tutucusu 3"/>
          <p:cNvSpPr>
            <a:spLocks noGrp="1"/>
          </p:cNvSpPr>
          <p:nvPr>
            <p:ph type="sldNum" sz="quarter" idx="10"/>
          </p:nvPr>
        </p:nvSpPr>
        <p:spPr/>
        <p:txBody>
          <a:bodyPr/>
          <a:lstStyle/>
          <a:p>
            <a:fld id="{8BCBFECC-9C94-4A5E-B08F-76F4776FAA66}" type="slidenum">
              <a:rPr lang="tr-TR" smtClean="0"/>
              <a:t>2</a:t>
            </a:fld>
            <a:endParaRPr lang="tr-TR"/>
          </a:p>
        </p:txBody>
      </p:sp>
    </p:spTree>
    <p:extLst>
      <p:ext uri="{BB962C8B-B14F-4D97-AF65-F5344CB8AC3E}">
        <p14:creationId xmlns:p14="http://schemas.microsoft.com/office/powerpoint/2010/main" val="3432956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-Çocuğun yaşadığı stres sadece onu değil ebeveynlerini de etkileyebilir. Bu durum, aile içi iletişimi olumsuz etkileyebilir.</a:t>
            </a:r>
          </a:p>
          <a:p>
            <a:r>
              <a:rPr lang="tr-TR" dirty="0" smtClean="0"/>
              <a:t>-Ebeveynler, çocukların sınavlara en iyi şekilde hazırlanmasını ve sınavlardan yüksek puanlar almasını isterler. Aile ve çevrenin başarı beklentisinin artması çocukta baskıya ve sınav kaygısının artmasına neden olabilir.</a:t>
            </a:r>
          </a:p>
          <a:p>
            <a:r>
              <a:rPr lang="tr-TR" dirty="0" smtClean="0"/>
              <a:t>-Çocukların sınav dönemindeki okul ve kurs süreleri, ders çalışma zamanı, serbest zaman etkinlikleri gibi gün içerisindeki istek ve sorumlulukları arasındaki dengeyi sağlayamaması sorunlara neden olabilir.</a:t>
            </a:r>
          </a:p>
          <a:p>
            <a:r>
              <a:rPr lang="tr-TR" dirty="0" smtClean="0"/>
              <a:t>-Ebeveynlerin ve ailedeki diğer üyelerin beklentileri ve çocuğa karşı kullandıkları dil, çocuğun ders çalışma alışkanlıkları, eğitime karşı ailedeki farklı bakış açıları çocukla iletişimi olumsuz bir yöne doğru çevirebilir. Çocuklar iletişime kendini kapatabilir, tepkisel davranarak kendilerinden istenileni yapmama yolunu seçebilir.</a:t>
            </a:r>
          </a:p>
          <a:p>
            <a:endParaRPr lang="tr-TR" dirty="0"/>
          </a:p>
        </p:txBody>
      </p:sp>
      <p:sp>
        <p:nvSpPr>
          <p:cNvPr id="4" name="Slayt Numarası Yer Tutucusu 3"/>
          <p:cNvSpPr>
            <a:spLocks noGrp="1"/>
          </p:cNvSpPr>
          <p:nvPr>
            <p:ph type="sldNum" sz="quarter" idx="10"/>
          </p:nvPr>
        </p:nvSpPr>
        <p:spPr/>
        <p:txBody>
          <a:bodyPr/>
          <a:lstStyle/>
          <a:p>
            <a:fld id="{8BCBFECC-9C94-4A5E-B08F-76F4776FAA66}" type="slidenum">
              <a:rPr lang="tr-TR" smtClean="0"/>
              <a:t>3</a:t>
            </a:fld>
            <a:endParaRPr lang="tr-TR"/>
          </a:p>
        </p:txBody>
      </p:sp>
    </p:spTree>
    <p:extLst>
      <p:ext uri="{BB962C8B-B14F-4D97-AF65-F5344CB8AC3E}">
        <p14:creationId xmlns:p14="http://schemas.microsoft.com/office/powerpoint/2010/main" val="2728022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Üniversite sınavına hazırlık süreci aynı zamanda ergenlik dönemine de denk geldiği için bazı çocuklar gerçekçi hedefler koyarken bazı çocuklar ise gerçekçi olmayan beklentiler içerisine girebilir. Kendi yetenek, ilgi ve değerleriyle örtüşmeyen daha yüksek ya da düşük isteklerde bulunabilirler. Burada da ebeveynlerin çocuğu yargılamadan, çocukla çatışmadan  fikir birliğine varmaları önemlidir.</a:t>
            </a:r>
            <a:endParaRPr lang="tr-TR" dirty="0"/>
          </a:p>
        </p:txBody>
      </p:sp>
      <p:sp>
        <p:nvSpPr>
          <p:cNvPr id="4" name="Slayt Numarası Yer Tutucusu 3"/>
          <p:cNvSpPr>
            <a:spLocks noGrp="1"/>
          </p:cNvSpPr>
          <p:nvPr>
            <p:ph type="sldNum" sz="quarter" idx="10"/>
          </p:nvPr>
        </p:nvSpPr>
        <p:spPr/>
        <p:txBody>
          <a:bodyPr/>
          <a:lstStyle/>
          <a:p>
            <a:fld id="{8BCBFECC-9C94-4A5E-B08F-76F4776FAA66}" type="slidenum">
              <a:rPr lang="tr-TR" smtClean="0"/>
              <a:t>5</a:t>
            </a:fld>
            <a:endParaRPr lang="tr-TR"/>
          </a:p>
        </p:txBody>
      </p:sp>
    </p:spTree>
    <p:extLst>
      <p:ext uri="{BB962C8B-B14F-4D97-AF65-F5344CB8AC3E}">
        <p14:creationId xmlns:p14="http://schemas.microsoft.com/office/powerpoint/2010/main" val="239994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Destekleyici bir tutum gösterilmesi çocuğun sınavlarda istediği başarıyı elde etmesi tek başına onun çalışmasına ve emeğine bağlı değildir. Ebeveynlerin çocuklarına inanması ve çocuklarını güdülemesi oldukça önemlidir. Başarılarını takdir etmek, hatalarından ders almasını sağlamak ve gerektiğinde ona rehberlik etmek sınav sürecini yönetmeyi kolaylaştırır. </a:t>
            </a:r>
            <a:endParaRPr lang="tr-TR" dirty="0"/>
          </a:p>
        </p:txBody>
      </p:sp>
      <p:sp>
        <p:nvSpPr>
          <p:cNvPr id="4" name="Slayt Numarası Yer Tutucusu 3"/>
          <p:cNvSpPr>
            <a:spLocks noGrp="1"/>
          </p:cNvSpPr>
          <p:nvPr>
            <p:ph type="sldNum" sz="quarter" idx="10"/>
          </p:nvPr>
        </p:nvSpPr>
        <p:spPr/>
        <p:txBody>
          <a:bodyPr/>
          <a:lstStyle/>
          <a:p>
            <a:fld id="{8BCBFECC-9C94-4A5E-B08F-76F4776FAA66}" type="slidenum">
              <a:rPr lang="tr-TR" smtClean="0"/>
              <a:t>6</a:t>
            </a:fld>
            <a:endParaRPr lang="tr-TR"/>
          </a:p>
        </p:txBody>
      </p:sp>
    </p:spTree>
    <p:extLst>
      <p:ext uri="{BB962C8B-B14F-4D97-AF65-F5344CB8AC3E}">
        <p14:creationId xmlns:p14="http://schemas.microsoft.com/office/powerpoint/2010/main" val="1158855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Ebeveynlerin birçoğu, çocuklarının sınavlara hazırlık sürecinde kendilerini iyi hissettiren şeylere zaman ayırdıklarında suçluluk hissedebilirler. Zamanlarının çoğunu çocuklarına ayırmak zorundaymış gibi düşünebilirler. Ebeveynlerin kendilerine zaman ayırması ve mutlu olduğu şeyleri yapması en doğal hakkıdır. Kendine zaman ayırmak sadece ebeveyn için değil çocuk için de önemlidir.</a:t>
            </a:r>
            <a:endParaRPr lang="tr-TR" dirty="0"/>
          </a:p>
        </p:txBody>
      </p:sp>
      <p:sp>
        <p:nvSpPr>
          <p:cNvPr id="4" name="Slayt Numarası Yer Tutucusu 3"/>
          <p:cNvSpPr>
            <a:spLocks noGrp="1"/>
          </p:cNvSpPr>
          <p:nvPr>
            <p:ph type="sldNum" sz="quarter" idx="10"/>
          </p:nvPr>
        </p:nvSpPr>
        <p:spPr/>
        <p:txBody>
          <a:bodyPr/>
          <a:lstStyle/>
          <a:p>
            <a:fld id="{8BCBFECC-9C94-4A5E-B08F-76F4776FAA66}" type="slidenum">
              <a:rPr lang="tr-TR" smtClean="0"/>
              <a:t>9</a:t>
            </a:fld>
            <a:endParaRPr lang="tr-TR"/>
          </a:p>
        </p:txBody>
      </p:sp>
    </p:spTree>
    <p:extLst>
      <p:ext uri="{BB962C8B-B14F-4D97-AF65-F5344CB8AC3E}">
        <p14:creationId xmlns:p14="http://schemas.microsoft.com/office/powerpoint/2010/main" val="836937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t>
            </a:r>
            <a:r>
              <a:rPr lang="tr-TR" dirty="0" smtClean="0"/>
              <a:t>Ebeveynler çocuklarının günlük etkinlikleri, ne kadar ders çalışacakları, ders dışı aktivitelerinin planlamaları konularında çocukları ile konuşabilirler. </a:t>
            </a:r>
          </a:p>
          <a:p>
            <a:r>
              <a:rPr lang="tr-TR" dirty="0" smtClean="0"/>
              <a:t>• Çocuğun çalışma alanı ile ilgili sıklıkla çocuğu uyarmak yerine, çalışma düzeninin nasıl olacağı ile ilgili ortak karar alınabilir. Ebeveynin dağınık bulduğu ortam çocuk için düzenli olabilir ve çocuk o düzenin içerisinde daha rahat çalışabilir. Bu nedenle çocuğa çalışma ortamını düzenleme fırsatı verilebilir. Bu uygulama ebeveynlerin çocukları tamamen özgür bırakması gerektiği anlamına gelmez, ortak bir kural belirlenmesi gerektiğini ifade eder.  </a:t>
            </a:r>
          </a:p>
          <a:p>
            <a:r>
              <a:rPr lang="tr-TR" dirty="0" smtClean="0"/>
              <a:t>• Teknolojinin kullanımı verimli çalışma düzenini etkileyen en önemli faktörlerden biridir. Bu nedenle çocuğun tablet, telefon, televizyon, oyun konsolları gibi teknolojik cihazların doğru kullanımı özendirilebilir. </a:t>
            </a:r>
            <a:endParaRPr lang="tr-TR" dirty="0"/>
          </a:p>
        </p:txBody>
      </p:sp>
      <p:sp>
        <p:nvSpPr>
          <p:cNvPr id="4" name="Slayt Numarası Yer Tutucusu 3"/>
          <p:cNvSpPr>
            <a:spLocks noGrp="1"/>
          </p:cNvSpPr>
          <p:nvPr>
            <p:ph type="sldNum" sz="quarter" idx="10"/>
          </p:nvPr>
        </p:nvSpPr>
        <p:spPr/>
        <p:txBody>
          <a:bodyPr/>
          <a:lstStyle/>
          <a:p>
            <a:fld id="{8BCBFECC-9C94-4A5E-B08F-76F4776FAA66}" type="slidenum">
              <a:rPr lang="tr-TR" smtClean="0"/>
              <a:t>11</a:t>
            </a:fld>
            <a:endParaRPr lang="tr-TR"/>
          </a:p>
        </p:txBody>
      </p:sp>
    </p:spTree>
    <p:extLst>
      <p:ext uri="{BB962C8B-B14F-4D97-AF65-F5344CB8AC3E}">
        <p14:creationId xmlns:p14="http://schemas.microsoft.com/office/powerpoint/2010/main" val="3604192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23.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2.svg"/></Relationships>
</file>

<file path=ppt/slides/_rels/slide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4.sv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Freeform 2"/>
          <p:cNvSpPr/>
          <p:nvPr/>
        </p:nvSpPr>
        <p:spPr>
          <a:xfrm rot="8100000">
            <a:off x="13497880" y="2230873"/>
            <a:ext cx="5804607" cy="5804607"/>
          </a:xfrm>
          <a:custGeom>
            <a:avLst/>
            <a:gdLst/>
            <a:ahLst/>
            <a:cxnLst/>
            <a:rect l="l" t="t" r="r" b="b"/>
            <a:pathLst>
              <a:path w="5804607" h="5804607">
                <a:moveTo>
                  <a:pt x="0" y="0"/>
                </a:moveTo>
                <a:lnTo>
                  <a:pt x="5804607" y="0"/>
                </a:lnTo>
                <a:lnTo>
                  <a:pt x="5804607" y="5804608"/>
                </a:lnTo>
                <a:lnTo>
                  <a:pt x="0" y="58046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9144000" y="2230873"/>
            <a:ext cx="5804607" cy="5804607"/>
          </a:xfrm>
          <a:custGeom>
            <a:avLst/>
            <a:gdLst/>
            <a:ahLst/>
            <a:cxnLst/>
            <a:rect l="l" t="t" r="r" b="b"/>
            <a:pathLst>
              <a:path w="5804607" h="5804607">
                <a:moveTo>
                  <a:pt x="0" y="0"/>
                </a:moveTo>
                <a:lnTo>
                  <a:pt x="5804607" y="0"/>
                </a:lnTo>
                <a:lnTo>
                  <a:pt x="5804607" y="5804608"/>
                </a:lnTo>
                <a:lnTo>
                  <a:pt x="0" y="580460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5143526" y="7597308"/>
            <a:ext cx="8233265" cy="8233265"/>
          </a:xfrm>
          <a:custGeom>
            <a:avLst/>
            <a:gdLst/>
            <a:ahLst/>
            <a:cxnLst/>
            <a:rect l="l" t="t" r="r" b="b"/>
            <a:pathLst>
              <a:path w="8233265" h="8233265">
                <a:moveTo>
                  <a:pt x="0" y="0"/>
                </a:moveTo>
                <a:lnTo>
                  <a:pt x="8233265" y="0"/>
                </a:lnTo>
                <a:lnTo>
                  <a:pt x="8233265" y="8233265"/>
                </a:lnTo>
                <a:lnTo>
                  <a:pt x="0" y="8233265"/>
                </a:lnTo>
                <a:lnTo>
                  <a:pt x="0" y="0"/>
                </a:lnTo>
                <a:close/>
              </a:path>
            </a:pathLst>
          </a:custGeom>
          <a:blipFill>
            <a:blip r:embed="rId6">
              <a:alphaModFix amt="96000"/>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15980388" y="1346208"/>
            <a:ext cx="1740378" cy="1769331"/>
          </a:xfrm>
          <a:custGeom>
            <a:avLst/>
            <a:gdLst/>
            <a:ahLst/>
            <a:cxnLst/>
            <a:rect l="l" t="t" r="r" b="b"/>
            <a:pathLst>
              <a:path w="1740378" h="1769331">
                <a:moveTo>
                  <a:pt x="0" y="0"/>
                </a:moveTo>
                <a:lnTo>
                  <a:pt x="1740378" y="0"/>
                </a:lnTo>
                <a:lnTo>
                  <a:pt x="1740378" y="1769331"/>
                </a:lnTo>
                <a:lnTo>
                  <a:pt x="0" y="1769331"/>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a:off x="13448701" y="6288865"/>
            <a:ext cx="1499906" cy="1746616"/>
          </a:xfrm>
          <a:custGeom>
            <a:avLst/>
            <a:gdLst/>
            <a:ahLst/>
            <a:cxnLst/>
            <a:rect l="l" t="t" r="r" b="b"/>
            <a:pathLst>
              <a:path w="1499906" h="1746616">
                <a:moveTo>
                  <a:pt x="0" y="0"/>
                </a:moveTo>
                <a:lnTo>
                  <a:pt x="1499906" y="0"/>
                </a:lnTo>
                <a:lnTo>
                  <a:pt x="1499906" y="1746616"/>
                </a:lnTo>
                <a:lnTo>
                  <a:pt x="0" y="174661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TextBox 7"/>
          <p:cNvSpPr txBox="1"/>
          <p:nvPr/>
        </p:nvSpPr>
        <p:spPr>
          <a:xfrm>
            <a:off x="1428929" y="1923366"/>
            <a:ext cx="6873408" cy="6910916"/>
          </a:xfrm>
          <a:prstGeom prst="rect">
            <a:avLst/>
          </a:prstGeom>
        </p:spPr>
        <p:txBody>
          <a:bodyPr lIns="0" tIns="0" rIns="0" bIns="0" rtlCol="0" anchor="t">
            <a:spAutoFit/>
          </a:bodyPr>
          <a:lstStyle/>
          <a:p>
            <a:pPr algn="l">
              <a:lnSpc>
                <a:spcPts val="10902"/>
              </a:lnSpc>
            </a:pPr>
            <a:r>
              <a:rPr lang="en-US" sz="8864">
                <a:solidFill>
                  <a:srgbClr val="000000"/>
                </a:solidFill>
                <a:latin typeface="League Spartan"/>
                <a:ea typeface="League Spartan"/>
                <a:cs typeface="League Spartan"/>
                <a:sym typeface="League Spartan"/>
              </a:rPr>
              <a:t>Üniversite Hazırlık Sürecinde Ebeveyn Olmak</a:t>
            </a:r>
          </a:p>
        </p:txBody>
      </p:sp>
      <p:pic>
        <p:nvPicPr>
          <p:cNvPr id="8" name="Resim 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5790270" y="1028699"/>
            <a:ext cx="2162175" cy="21621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686917" y="7514944"/>
            <a:ext cx="413551" cy="4580320"/>
            <a:chOff x="0" y="0"/>
            <a:chExt cx="2354580" cy="26078363"/>
          </a:xfrm>
        </p:grpSpPr>
        <p:sp>
          <p:nvSpPr>
            <p:cNvPr id="3" name="Freeform 3"/>
            <p:cNvSpPr/>
            <p:nvPr/>
          </p:nvSpPr>
          <p:spPr>
            <a:xfrm>
              <a:off x="0" y="0"/>
              <a:ext cx="2353310" cy="26078362"/>
            </a:xfrm>
            <a:custGeom>
              <a:avLst/>
              <a:gdLst/>
              <a:ahLst/>
              <a:cxnLst/>
              <a:rect l="l" t="t" r="r" b="b"/>
              <a:pathLst>
                <a:path w="2353310" h="26078362">
                  <a:moveTo>
                    <a:pt x="784860" y="26011054"/>
                  </a:moveTo>
                  <a:cubicBezTo>
                    <a:pt x="905510" y="26051694"/>
                    <a:pt x="1042670" y="26078362"/>
                    <a:pt x="1177290" y="26078362"/>
                  </a:cubicBezTo>
                  <a:cubicBezTo>
                    <a:pt x="1311910" y="26078362"/>
                    <a:pt x="1441450" y="26055504"/>
                    <a:pt x="1560830" y="26014862"/>
                  </a:cubicBezTo>
                  <a:cubicBezTo>
                    <a:pt x="1563370" y="26013594"/>
                    <a:pt x="1565910" y="26013594"/>
                    <a:pt x="1568450" y="26012322"/>
                  </a:cubicBezTo>
                  <a:cubicBezTo>
                    <a:pt x="2016760" y="25849763"/>
                    <a:pt x="2346960" y="25420503"/>
                    <a:pt x="2353310" y="24847440"/>
                  </a:cubicBezTo>
                  <a:lnTo>
                    <a:pt x="2353310" y="0"/>
                  </a:lnTo>
                  <a:lnTo>
                    <a:pt x="0" y="0"/>
                  </a:lnTo>
                  <a:lnTo>
                    <a:pt x="0" y="24828316"/>
                  </a:lnTo>
                  <a:cubicBezTo>
                    <a:pt x="6350" y="25423042"/>
                    <a:pt x="331470" y="25852303"/>
                    <a:pt x="784860" y="26011054"/>
                  </a:cubicBezTo>
                  <a:close/>
                </a:path>
              </a:pathLst>
            </a:custGeom>
            <a:solidFill>
              <a:srgbClr val="000000"/>
            </a:solidFill>
          </p:spPr>
        </p:sp>
      </p:grpSp>
      <p:sp>
        <p:nvSpPr>
          <p:cNvPr id="4" name="Freeform 4"/>
          <p:cNvSpPr/>
          <p:nvPr/>
        </p:nvSpPr>
        <p:spPr>
          <a:xfrm rot="-4107235">
            <a:off x="11025725" y="300678"/>
            <a:ext cx="9685643" cy="9685643"/>
          </a:xfrm>
          <a:custGeom>
            <a:avLst/>
            <a:gdLst/>
            <a:ahLst/>
            <a:cxnLst/>
            <a:rect l="l" t="t" r="r" b="b"/>
            <a:pathLst>
              <a:path w="9685643" h="9685643">
                <a:moveTo>
                  <a:pt x="0" y="0"/>
                </a:moveTo>
                <a:lnTo>
                  <a:pt x="9685643" y="0"/>
                </a:lnTo>
                <a:lnTo>
                  <a:pt x="9685643" y="9685644"/>
                </a:lnTo>
                <a:lnTo>
                  <a:pt x="0" y="968564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TextBox 5"/>
          <p:cNvSpPr txBox="1"/>
          <p:nvPr/>
        </p:nvSpPr>
        <p:spPr>
          <a:xfrm>
            <a:off x="11369417" y="4679589"/>
            <a:ext cx="6769552" cy="823048"/>
          </a:xfrm>
          <a:prstGeom prst="rect">
            <a:avLst/>
          </a:prstGeom>
        </p:spPr>
        <p:txBody>
          <a:bodyPr lIns="0" tIns="0" rIns="0" bIns="0" rtlCol="0" anchor="t">
            <a:spAutoFit/>
          </a:bodyPr>
          <a:lstStyle/>
          <a:p>
            <a:pPr algn="ctr">
              <a:lnSpc>
                <a:spcPts val="5864"/>
              </a:lnSpc>
              <a:spcBef>
                <a:spcPct val="0"/>
              </a:spcBef>
            </a:pPr>
            <a:r>
              <a:rPr lang="en-US" sz="4767" b="1">
                <a:solidFill>
                  <a:srgbClr val="000000"/>
                </a:solidFill>
                <a:latin typeface="Futura Bold"/>
                <a:ea typeface="Futura Bold"/>
                <a:cs typeface="Futura Bold"/>
                <a:sym typeface="Futura Bold"/>
              </a:rPr>
              <a:t>Verimli nasıl ders çalışılır?</a:t>
            </a:r>
          </a:p>
        </p:txBody>
      </p:sp>
      <p:sp>
        <p:nvSpPr>
          <p:cNvPr id="6" name="TextBox 6"/>
          <p:cNvSpPr txBox="1"/>
          <p:nvPr/>
        </p:nvSpPr>
        <p:spPr>
          <a:xfrm>
            <a:off x="682915" y="3428905"/>
            <a:ext cx="8902691" cy="3149727"/>
          </a:xfrm>
          <a:prstGeom prst="rect">
            <a:avLst/>
          </a:prstGeom>
        </p:spPr>
        <p:txBody>
          <a:bodyPr lIns="0" tIns="0" rIns="0" bIns="0" rtlCol="0" anchor="t">
            <a:spAutoFit/>
          </a:bodyPr>
          <a:lstStyle/>
          <a:p>
            <a:pPr marL="712468" lvl="1" indent="-356234" algn="l">
              <a:lnSpc>
                <a:spcPts val="4058"/>
              </a:lnSpc>
              <a:buFont typeface="Arial"/>
              <a:buChar char="•"/>
            </a:pPr>
            <a:r>
              <a:rPr lang="en-US" sz="3299">
                <a:solidFill>
                  <a:srgbClr val="000000"/>
                </a:solidFill>
                <a:latin typeface="Futura"/>
                <a:ea typeface="Futura"/>
                <a:cs typeface="Futura"/>
                <a:sym typeface="Futura"/>
              </a:rPr>
              <a:t>Çocukların ders çalışma yollarını bilmesi, başarı için gereklidir. </a:t>
            </a:r>
          </a:p>
          <a:p>
            <a:pPr marL="712468" lvl="1" indent="-356234" algn="l">
              <a:lnSpc>
                <a:spcPts val="4058"/>
              </a:lnSpc>
              <a:buFont typeface="Arial"/>
              <a:buChar char="•"/>
            </a:pPr>
            <a:r>
              <a:rPr lang="en-US" sz="3299">
                <a:solidFill>
                  <a:srgbClr val="000000"/>
                </a:solidFill>
                <a:latin typeface="Futura"/>
                <a:ea typeface="Futura"/>
                <a:cs typeface="Futura"/>
                <a:sym typeface="Futura"/>
              </a:rPr>
              <a:t>Plan yapmak</a:t>
            </a:r>
          </a:p>
          <a:p>
            <a:pPr marL="712468" lvl="1" indent="-356234" algn="l">
              <a:lnSpc>
                <a:spcPts val="4058"/>
              </a:lnSpc>
              <a:buFont typeface="Arial"/>
              <a:buChar char="•"/>
            </a:pPr>
            <a:r>
              <a:rPr lang="en-US" sz="3299">
                <a:solidFill>
                  <a:srgbClr val="000000"/>
                </a:solidFill>
                <a:latin typeface="Futura"/>
                <a:ea typeface="Futura"/>
                <a:cs typeface="Futura"/>
                <a:sym typeface="Futura"/>
              </a:rPr>
              <a:t>Doğru teknikleri kullanmak</a:t>
            </a:r>
          </a:p>
          <a:p>
            <a:pPr marL="712468" lvl="1" indent="-356234" algn="l">
              <a:lnSpc>
                <a:spcPts val="4058"/>
              </a:lnSpc>
              <a:buFont typeface="Arial"/>
              <a:buChar char="•"/>
            </a:pPr>
            <a:r>
              <a:rPr lang="en-US" sz="3299">
                <a:solidFill>
                  <a:srgbClr val="000000"/>
                </a:solidFill>
                <a:latin typeface="Futura"/>
                <a:ea typeface="Futura"/>
                <a:cs typeface="Futura"/>
                <a:sym typeface="Futura"/>
              </a:rPr>
              <a:t>Zamanı etkili kullanmak</a:t>
            </a:r>
          </a:p>
          <a:p>
            <a:pPr algn="l">
              <a:lnSpc>
                <a:spcPts val="4058"/>
              </a:lnSpc>
            </a:pPr>
            <a:r>
              <a:rPr lang="en-US" sz="3299">
                <a:solidFill>
                  <a:srgbClr val="000000"/>
                </a:solidFill>
                <a:latin typeface="Futura"/>
                <a:ea typeface="Futura"/>
                <a:cs typeface="Futura"/>
                <a:sym typeface="Futura"/>
              </a:rPr>
              <a:t>    verimli ders çalışmanın önemli noktalarıdır.</a:t>
            </a:r>
          </a:p>
        </p:txBody>
      </p:sp>
      <p:pic>
        <p:nvPicPr>
          <p:cNvPr id="8" name="Resi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54193" y="723900"/>
            <a:ext cx="1638205" cy="163820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9096085" y="1742229"/>
            <a:ext cx="2142205" cy="3091772"/>
            <a:chOff x="0" y="0"/>
            <a:chExt cx="2354580" cy="3398285"/>
          </a:xfrm>
        </p:grpSpPr>
        <p:sp>
          <p:nvSpPr>
            <p:cNvPr id="3" name="Freeform 3"/>
            <p:cNvSpPr/>
            <p:nvPr/>
          </p:nvSpPr>
          <p:spPr>
            <a:xfrm>
              <a:off x="0" y="0"/>
              <a:ext cx="2353310" cy="3398285"/>
            </a:xfrm>
            <a:custGeom>
              <a:avLst/>
              <a:gdLst/>
              <a:ahLst/>
              <a:cxnLst/>
              <a:rect l="l" t="t" r="r" b="b"/>
              <a:pathLst>
                <a:path w="2353310" h="3398285">
                  <a:moveTo>
                    <a:pt x="784860" y="3330975"/>
                  </a:moveTo>
                  <a:cubicBezTo>
                    <a:pt x="905510" y="3371615"/>
                    <a:pt x="1042670" y="3398285"/>
                    <a:pt x="1177290" y="3398285"/>
                  </a:cubicBezTo>
                  <a:cubicBezTo>
                    <a:pt x="1311910" y="3398285"/>
                    <a:pt x="1441450" y="3375425"/>
                    <a:pt x="1560830" y="3334785"/>
                  </a:cubicBezTo>
                  <a:cubicBezTo>
                    <a:pt x="1563370" y="3333515"/>
                    <a:pt x="1565910" y="3333515"/>
                    <a:pt x="1568450" y="3332245"/>
                  </a:cubicBezTo>
                  <a:cubicBezTo>
                    <a:pt x="2016760" y="3169685"/>
                    <a:pt x="2346960" y="2740425"/>
                    <a:pt x="2353310" y="2237146"/>
                  </a:cubicBezTo>
                  <a:lnTo>
                    <a:pt x="2353310" y="0"/>
                  </a:lnTo>
                  <a:lnTo>
                    <a:pt x="0" y="0"/>
                  </a:lnTo>
                  <a:lnTo>
                    <a:pt x="0" y="2235469"/>
                  </a:lnTo>
                  <a:cubicBezTo>
                    <a:pt x="6350" y="2742965"/>
                    <a:pt x="331470" y="3172225"/>
                    <a:pt x="784860" y="3330975"/>
                  </a:cubicBezTo>
                  <a:close/>
                </a:path>
              </a:pathLst>
            </a:custGeom>
            <a:solidFill>
              <a:srgbClr val="FC9918"/>
            </a:solidFill>
          </p:spPr>
        </p:sp>
      </p:grpSp>
      <p:grpSp>
        <p:nvGrpSpPr>
          <p:cNvPr id="4" name="Group 4"/>
          <p:cNvGrpSpPr/>
          <p:nvPr/>
        </p:nvGrpSpPr>
        <p:grpSpPr>
          <a:xfrm rot="5400000">
            <a:off x="6501219" y="2239135"/>
            <a:ext cx="2142205" cy="3047528"/>
            <a:chOff x="0" y="0"/>
            <a:chExt cx="2354580" cy="3349655"/>
          </a:xfrm>
        </p:grpSpPr>
        <p:sp>
          <p:nvSpPr>
            <p:cNvPr id="5" name="Freeform 5"/>
            <p:cNvSpPr/>
            <p:nvPr/>
          </p:nvSpPr>
          <p:spPr>
            <a:xfrm>
              <a:off x="0" y="0"/>
              <a:ext cx="2353310" cy="3349655"/>
            </a:xfrm>
            <a:custGeom>
              <a:avLst/>
              <a:gdLst/>
              <a:ahLst/>
              <a:cxnLst/>
              <a:rect l="l" t="t" r="r" b="b"/>
              <a:pathLst>
                <a:path w="2353310" h="3349655">
                  <a:moveTo>
                    <a:pt x="784860" y="3282345"/>
                  </a:moveTo>
                  <a:cubicBezTo>
                    <a:pt x="905510" y="3322985"/>
                    <a:pt x="1042670" y="3349655"/>
                    <a:pt x="1177290" y="3349655"/>
                  </a:cubicBezTo>
                  <a:cubicBezTo>
                    <a:pt x="1311910" y="3349655"/>
                    <a:pt x="1441450" y="3326795"/>
                    <a:pt x="1560830" y="3286155"/>
                  </a:cubicBezTo>
                  <a:cubicBezTo>
                    <a:pt x="1563370" y="3284885"/>
                    <a:pt x="1565910" y="3284885"/>
                    <a:pt x="1568450" y="3283615"/>
                  </a:cubicBezTo>
                  <a:cubicBezTo>
                    <a:pt x="2016760" y="3121055"/>
                    <a:pt x="2346960" y="2691795"/>
                    <a:pt x="2353310" y="2188666"/>
                  </a:cubicBezTo>
                  <a:lnTo>
                    <a:pt x="2353310" y="0"/>
                  </a:lnTo>
                  <a:lnTo>
                    <a:pt x="0" y="0"/>
                  </a:lnTo>
                  <a:lnTo>
                    <a:pt x="0" y="2187026"/>
                  </a:lnTo>
                  <a:cubicBezTo>
                    <a:pt x="6350" y="2694335"/>
                    <a:pt x="331470" y="3123595"/>
                    <a:pt x="784860" y="3282345"/>
                  </a:cubicBezTo>
                  <a:close/>
                </a:path>
              </a:pathLst>
            </a:custGeom>
            <a:solidFill>
              <a:srgbClr val="433252"/>
            </a:solidFill>
          </p:spPr>
        </p:sp>
      </p:grpSp>
      <p:grpSp>
        <p:nvGrpSpPr>
          <p:cNvPr id="6" name="Group 6"/>
          <p:cNvGrpSpPr/>
          <p:nvPr/>
        </p:nvGrpSpPr>
        <p:grpSpPr>
          <a:xfrm rot="-5400000">
            <a:off x="9623120" y="4306967"/>
            <a:ext cx="2142205" cy="3196275"/>
            <a:chOff x="0" y="0"/>
            <a:chExt cx="2354580" cy="3513148"/>
          </a:xfrm>
        </p:grpSpPr>
        <p:sp>
          <p:nvSpPr>
            <p:cNvPr id="7" name="Freeform 7"/>
            <p:cNvSpPr/>
            <p:nvPr/>
          </p:nvSpPr>
          <p:spPr>
            <a:xfrm>
              <a:off x="0" y="0"/>
              <a:ext cx="2353310" cy="3513148"/>
            </a:xfrm>
            <a:custGeom>
              <a:avLst/>
              <a:gdLst/>
              <a:ahLst/>
              <a:cxnLst/>
              <a:rect l="l" t="t" r="r" b="b"/>
              <a:pathLst>
                <a:path w="2353310" h="3513148">
                  <a:moveTo>
                    <a:pt x="784860" y="3445838"/>
                  </a:moveTo>
                  <a:cubicBezTo>
                    <a:pt x="905510" y="3486478"/>
                    <a:pt x="1042670" y="3513148"/>
                    <a:pt x="1177290" y="3513148"/>
                  </a:cubicBezTo>
                  <a:cubicBezTo>
                    <a:pt x="1311910" y="3513148"/>
                    <a:pt x="1441450" y="3490288"/>
                    <a:pt x="1560830" y="3449648"/>
                  </a:cubicBezTo>
                  <a:cubicBezTo>
                    <a:pt x="1563370" y="3448378"/>
                    <a:pt x="1565910" y="3448378"/>
                    <a:pt x="1568450" y="3447108"/>
                  </a:cubicBezTo>
                  <a:cubicBezTo>
                    <a:pt x="2016760" y="3284548"/>
                    <a:pt x="2346960" y="2855288"/>
                    <a:pt x="2353310" y="2351656"/>
                  </a:cubicBezTo>
                  <a:lnTo>
                    <a:pt x="2353310" y="0"/>
                  </a:lnTo>
                  <a:lnTo>
                    <a:pt x="0" y="0"/>
                  </a:lnTo>
                  <a:lnTo>
                    <a:pt x="0" y="2349890"/>
                  </a:lnTo>
                  <a:cubicBezTo>
                    <a:pt x="6350" y="2857828"/>
                    <a:pt x="331470" y="3287088"/>
                    <a:pt x="784860" y="3445838"/>
                  </a:cubicBezTo>
                  <a:close/>
                </a:path>
              </a:pathLst>
            </a:custGeom>
            <a:solidFill>
              <a:srgbClr val="433252"/>
            </a:solidFill>
          </p:spPr>
        </p:sp>
      </p:grpSp>
      <p:grpSp>
        <p:nvGrpSpPr>
          <p:cNvPr id="8" name="Group 8"/>
          <p:cNvGrpSpPr/>
          <p:nvPr/>
        </p:nvGrpSpPr>
        <p:grpSpPr>
          <a:xfrm>
            <a:off x="6953880" y="4834002"/>
            <a:ext cx="2142205" cy="3128675"/>
            <a:chOff x="0" y="0"/>
            <a:chExt cx="2354580" cy="3438846"/>
          </a:xfrm>
        </p:grpSpPr>
        <p:sp>
          <p:nvSpPr>
            <p:cNvPr id="9" name="Freeform 9"/>
            <p:cNvSpPr/>
            <p:nvPr/>
          </p:nvSpPr>
          <p:spPr>
            <a:xfrm>
              <a:off x="0" y="0"/>
              <a:ext cx="2353310" cy="3438846"/>
            </a:xfrm>
            <a:custGeom>
              <a:avLst/>
              <a:gdLst/>
              <a:ahLst/>
              <a:cxnLst/>
              <a:rect l="l" t="t" r="r" b="b"/>
              <a:pathLst>
                <a:path w="2353310" h="3438846">
                  <a:moveTo>
                    <a:pt x="784860" y="3371536"/>
                  </a:moveTo>
                  <a:cubicBezTo>
                    <a:pt x="905510" y="3412176"/>
                    <a:pt x="1042670" y="3438846"/>
                    <a:pt x="1177290" y="3438846"/>
                  </a:cubicBezTo>
                  <a:cubicBezTo>
                    <a:pt x="1311910" y="3438846"/>
                    <a:pt x="1441450" y="3415986"/>
                    <a:pt x="1560830" y="3375346"/>
                  </a:cubicBezTo>
                  <a:cubicBezTo>
                    <a:pt x="1563370" y="3374076"/>
                    <a:pt x="1565910" y="3374076"/>
                    <a:pt x="1568450" y="3372807"/>
                  </a:cubicBezTo>
                  <a:cubicBezTo>
                    <a:pt x="2016760" y="3210246"/>
                    <a:pt x="2346960" y="2780986"/>
                    <a:pt x="2353310" y="2277583"/>
                  </a:cubicBezTo>
                  <a:lnTo>
                    <a:pt x="2353310" y="0"/>
                  </a:lnTo>
                  <a:lnTo>
                    <a:pt x="0" y="0"/>
                  </a:lnTo>
                  <a:lnTo>
                    <a:pt x="0" y="2275874"/>
                  </a:lnTo>
                  <a:cubicBezTo>
                    <a:pt x="6350" y="2783526"/>
                    <a:pt x="331470" y="3212786"/>
                    <a:pt x="784860" y="3371536"/>
                  </a:cubicBezTo>
                  <a:close/>
                </a:path>
              </a:pathLst>
            </a:custGeom>
            <a:solidFill>
              <a:srgbClr val="F14A16"/>
            </a:solidFill>
          </p:spPr>
        </p:sp>
      </p:grpSp>
      <p:sp>
        <p:nvSpPr>
          <p:cNvPr id="10" name="TextBox 10"/>
          <p:cNvSpPr txBox="1"/>
          <p:nvPr/>
        </p:nvSpPr>
        <p:spPr>
          <a:xfrm>
            <a:off x="625495" y="2441448"/>
            <a:ext cx="5152674" cy="1321451"/>
          </a:xfrm>
          <a:prstGeom prst="rect">
            <a:avLst/>
          </a:prstGeom>
        </p:spPr>
        <p:txBody>
          <a:bodyPr lIns="0" tIns="0" rIns="0" bIns="0" rtlCol="0" anchor="t">
            <a:spAutoFit/>
          </a:bodyPr>
          <a:lstStyle/>
          <a:p>
            <a:pPr algn="l">
              <a:lnSpc>
                <a:spcPts val="5215"/>
              </a:lnSpc>
            </a:pPr>
            <a:r>
              <a:rPr lang="en-US" sz="4240">
                <a:solidFill>
                  <a:srgbClr val="000000"/>
                </a:solidFill>
                <a:latin typeface="League Spartan"/>
                <a:ea typeface="League Spartan"/>
                <a:cs typeface="League Spartan"/>
                <a:sym typeface="League Spartan"/>
              </a:rPr>
              <a:t>Planlamada yardımcı olma</a:t>
            </a:r>
          </a:p>
        </p:txBody>
      </p:sp>
      <p:sp>
        <p:nvSpPr>
          <p:cNvPr id="11" name="TextBox 11"/>
          <p:cNvSpPr txBox="1"/>
          <p:nvPr/>
        </p:nvSpPr>
        <p:spPr>
          <a:xfrm>
            <a:off x="378889" y="5948219"/>
            <a:ext cx="5152674" cy="1321451"/>
          </a:xfrm>
          <a:prstGeom prst="rect">
            <a:avLst/>
          </a:prstGeom>
        </p:spPr>
        <p:txBody>
          <a:bodyPr lIns="0" tIns="0" rIns="0" bIns="0" rtlCol="0" anchor="t">
            <a:spAutoFit/>
          </a:bodyPr>
          <a:lstStyle/>
          <a:p>
            <a:pPr algn="l">
              <a:lnSpc>
                <a:spcPts val="5215"/>
              </a:lnSpc>
            </a:pPr>
            <a:r>
              <a:rPr lang="en-US" sz="4240">
                <a:solidFill>
                  <a:srgbClr val="000000"/>
                </a:solidFill>
                <a:latin typeface="League Spartan"/>
                <a:ea typeface="League Spartan"/>
                <a:cs typeface="League Spartan"/>
                <a:sym typeface="League Spartan"/>
              </a:rPr>
              <a:t>Teknolojiyi doğru kullanma</a:t>
            </a:r>
          </a:p>
        </p:txBody>
      </p:sp>
      <p:sp>
        <p:nvSpPr>
          <p:cNvPr id="12" name="TextBox 12"/>
          <p:cNvSpPr txBox="1"/>
          <p:nvPr/>
        </p:nvSpPr>
        <p:spPr>
          <a:xfrm>
            <a:off x="12613735" y="2288226"/>
            <a:ext cx="5152674" cy="1980730"/>
          </a:xfrm>
          <a:prstGeom prst="rect">
            <a:avLst/>
          </a:prstGeom>
        </p:spPr>
        <p:txBody>
          <a:bodyPr lIns="0" tIns="0" rIns="0" bIns="0" rtlCol="0" anchor="t">
            <a:spAutoFit/>
          </a:bodyPr>
          <a:lstStyle/>
          <a:p>
            <a:pPr algn="l">
              <a:lnSpc>
                <a:spcPts val="5215"/>
              </a:lnSpc>
            </a:pPr>
            <a:r>
              <a:rPr lang="en-US" sz="4240">
                <a:solidFill>
                  <a:srgbClr val="000000"/>
                </a:solidFill>
                <a:latin typeface="League Spartan"/>
                <a:ea typeface="League Spartan"/>
                <a:cs typeface="League Spartan"/>
                <a:sym typeface="League Spartan"/>
              </a:rPr>
              <a:t>Ortak karar alma- Kural belirleme</a:t>
            </a:r>
          </a:p>
        </p:txBody>
      </p:sp>
      <p:sp>
        <p:nvSpPr>
          <p:cNvPr id="13" name="TextBox 13"/>
          <p:cNvSpPr txBox="1"/>
          <p:nvPr/>
        </p:nvSpPr>
        <p:spPr>
          <a:xfrm>
            <a:off x="12865985" y="6593844"/>
            <a:ext cx="5152674" cy="2640009"/>
          </a:xfrm>
          <a:prstGeom prst="rect">
            <a:avLst/>
          </a:prstGeom>
        </p:spPr>
        <p:txBody>
          <a:bodyPr lIns="0" tIns="0" rIns="0" bIns="0" rtlCol="0" anchor="t">
            <a:spAutoFit/>
          </a:bodyPr>
          <a:lstStyle/>
          <a:p>
            <a:pPr algn="l">
              <a:lnSpc>
                <a:spcPts val="5215"/>
              </a:lnSpc>
            </a:pPr>
            <a:r>
              <a:rPr lang="en-US" sz="4240">
                <a:solidFill>
                  <a:srgbClr val="000000"/>
                </a:solidFill>
                <a:latin typeface="League Spartan"/>
                <a:ea typeface="League Spartan"/>
                <a:cs typeface="League Spartan"/>
                <a:sym typeface="League Spartan"/>
              </a:rPr>
              <a:t>Olumlu bir aile iklimi sunma(Takım Oyunu)</a:t>
            </a:r>
          </a:p>
        </p:txBody>
      </p:sp>
      <p:grpSp>
        <p:nvGrpSpPr>
          <p:cNvPr id="14" name="Group 14"/>
          <p:cNvGrpSpPr/>
          <p:nvPr/>
        </p:nvGrpSpPr>
        <p:grpSpPr>
          <a:xfrm>
            <a:off x="0" y="9474040"/>
            <a:ext cx="18288000" cy="5657850"/>
            <a:chOff x="0" y="0"/>
            <a:chExt cx="6186311" cy="1913890"/>
          </a:xfrm>
        </p:grpSpPr>
        <p:sp>
          <p:nvSpPr>
            <p:cNvPr id="15" name="Freeform 15"/>
            <p:cNvSpPr/>
            <p:nvPr/>
          </p:nvSpPr>
          <p:spPr>
            <a:xfrm>
              <a:off x="0" y="0"/>
              <a:ext cx="6186311" cy="1913890"/>
            </a:xfrm>
            <a:custGeom>
              <a:avLst/>
              <a:gdLst/>
              <a:ahLst/>
              <a:cxnLst/>
              <a:rect l="l" t="t" r="r" b="b"/>
              <a:pathLst>
                <a:path w="6186311" h="1913890">
                  <a:moveTo>
                    <a:pt x="0" y="0"/>
                  </a:moveTo>
                  <a:lnTo>
                    <a:pt x="6186311" y="0"/>
                  </a:lnTo>
                  <a:lnTo>
                    <a:pt x="6186311" y="1913890"/>
                  </a:lnTo>
                  <a:lnTo>
                    <a:pt x="0" y="1913890"/>
                  </a:lnTo>
                  <a:close/>
                </a:path>
              </a:pathLst>
            </a:custGeom>
            <a:solidFill>
              <a:srgbClr val="000000"/>
            </a:solidFill>
          </p:spPr>
        </p:sp>
      </p:grpSp>
      <p:pic>
        <p:nvPicPr>
          <p:cNvPr id="16" name="Resim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22156" y="351999"/>
            <a:ext cx="1668085" cy="166808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7159567">
            <a:off x="13952014" y="-3836383"/>
            <a:ext cx="8175621" cy="8175621"/>
          </a:xfrm>
          <a:custGeom>
            <a:avLst/>
            <a:gdLst/>
            <a:ahLst/>
            <a:cxnLst/>
            <a:rect l="l" t="t" r="r" b="b"/>
            <a:pathLst>
              <a:path w="8175621" h="8175621">
                <a:moveTo>
                  <a:pt x="0" y="0"/>
                </a:moveTo>
                <a:lnTo>
                  <a:pt x="8175621" y="0"/>
                </a:lnTo>
                <a:lnTo>
                  <a:pt x="8175621" y="8175622"/>
                </a:lnTo>
                <a:lnTo>
                  <a:pt x="0" y="8175622"/>
                </a:lnTo>
                <a:lnTo>
                  <a:pt x="0" y="0"/>
                </a:lnTo>
                <a:close/>
              </a:path>
            </a:pathLst>
          </a:custGeom>
          <a:blipFill>
            <a:blip r:embed="rId2">
              <a:alphaModFix amt="87000"/>
              <a:extLst>
                <a:ext uri="{96DAC541-7B7A-43D3-8B79-37D633B846F1}">
                  <asvg:svgBlip xmlns:asvg="http://schemas.microsoft.com/office/drawing/2016/SVG/main" xmlns="" r:embed="rId3"/>
                </a:ext>
              </a:extLst>
            </a:blip>
            <a:stretch>
              <a:fillRect/>
            </a:stretch>
          </a:blipFill>
        </p:spPr>
      </p:sp>
      <p:sp>
        <p:nvSpPr>
          <p:cNvPr id="13" name="Freeform 13"/>
          <p:cNvSpPr/>
          <p:nvPr/>
        </p:nvSpPr>
        <p:spPr>
          <a:xfrm>
            <a:off x="1371600" y="1257300"/>
            <a:ext cx="950237" cy="941129"/>
          </a:xfrm>
          <a:custGeom>
            <a:avLst/>
            <a:gdLst/>
            <a:ahLst/>
            <a:cxnLst/>
            <a:rect l="l" t="t" r="r" b="b"/>
            <a:pathLst>
              <a:path w="950237" h="941129">
                <a:moveTo>
                  <a:pt x="0" y="0"/>
                </a:moveTo>
                <a:lnTo>
                  <a:pt x="950237" y="0"/>
                </a:lnTo>
                <a:lnTo>
                  <a:pt x="950237" y="941129"/>
                </a:lnTo>
                <a:lnTo>
                  <a:pt x="0" y="941129"/>
                </a:lnTo>
                <a:lnTo>
                  <a:pt x="0" y="0"/>
                </a:lnTo>
                <a:close/>
              </a:path>
            </a:pathLst>
          </a:custGeom>
          <a:blipFill>
            <a:blip r:embed="rId4"/>
            <a:stretch>
              <a:fillRect/>
            </a:stretch>
          </a:blipFill>
        </p:spPr>
      </p:sp>
      <p:sp>
        <p:nvSpPr>
          <p:cNvPr id="17" name="TextBox 6"/>
          <p:cNvSpPr txBox="1"/>
          <p:nvPr/>
        </p:nvSpPr>
        <p:spPr>
          <a:xfrm>
            <a:off x="2667000" y="3466220"/>
            <a:ext cx="10668000" cy="2372444"/>
          </a:xfrm>
          <a:prstGeom prst="rect">
            <a:avLst/>
          </a:prstGeom>
        </p:spPr>
        <p:txBody>
          <a:bodyPr wrap="square" lIns="0" tIns="0" rIns="0" bIns="0" rtlCol="0" anchor="t">
            <a:spAutoFit/>
          </a:bodyPr>
          <a:lstStyle/>
          <a:p>
            <a:pPr algn="ctr">
              <a:lnSpc>
                <a:spcPts val="3690"/>
              </a:lnSpc>
              <a:spcBef>
                <a:spcPct val="0"/>
              </a:spcBef>
            </a:pPr>
            <a:r>
              <a:rPr lang="en-US" sz="3000" dirty="0" err="1">
                <a:solidFill>
                  <a:srgbClr val="000000"/>
                </a:solidFill>
                <a:latin typeface="Futura"/>
                <a:ea typeface="Futura"/>
                <a:cs typeface="Futura"/>
                <a:sym typeface="Futura"/>
              </a:rPr>
              <a:t>Unutulmamalıdır</a:t>
            </a:r>
            <a:r>
              <a:rPr lang="en-US" sz="3000" dirty="0">
                <a:solidFill>
                  <a:srgbClr val="000000"/>
                </a:solidFill>
                <a:latin typeface="Futura"/>
                <a:ea typeface="Futura"/>
                <a:cs typeface="Futura"/>
                <a:sym typeface="Futura"/>
              </a:rPr>
              <a:t> </a:t>
            </a:r>
            <a:r>
              <a:rPr lang="en-US" sz="3000" dirty="0" err="1">
                <a:solidFill>
                  <a:srgbClr val="000000"/>
                </a:solidFill>
                <a:latin typeface="Futura"/>
                <a:ea typeface="Futura"/>
                <a:cs typeface="Futura"/>
                <a:sym typeface="Futura"/>
              </a:rPr>
              <a:t>ki</a:t>
            </a:r>
            <a:r>
              <a:rPr lang="en-US" sz="3000" dirty="0">
                <a:solidFill>
                  <a:srgbClr val="000000"/>
                </a:solidFill>
                <a:latin typeface="Futura"/>
                <a:ea typeface="Futura"/>
                <a:cs typeface="Futura"/>
                <a:sym typeface="Futura"/>
              </a:rPr>
              <a:t> </a:t>
            </a:r>
            <a:r>
              <a:rPr lang="en-US" sz="3000" dirty="0" err="1">
                <a:solidFill>
                  <a:srgbClr val="000000"/>
                </a:solidFill>
                <a:latin typeface="Futura"/>
                <a:ea typeface="Futura"/>
                <a:cs typeface="Futura"/>
                <a:sym typeface="Futura"/>
              </a:rPr>
              <a:t>verimli</a:t>
            </a:r>
            <a:r>
              <a:rPr lang="en-US" sz="3000" dirty="0">
                <a:solidFill>
                  <a:srgbClr val="000000"/>
                </a:solidFill>
                <a:latin typeface="Futura"/>
                <a:ea typeface="Futura"/>
                <a:cs typeface="Futura"/>
                <a:sym typeface="Futura"/>
              </a:rPr>
              <a:t> </a:t>
            </a:r>
            <a:r>
              <a:rPr lang="en-US" sz="3000" dirty="0" err="1">
                <a:solidFill>
                  <a:srgbClr val="000000"/>
                </a:solidFill>
                <a:latin typeface="Futura"/>
                <a:ea typeface="Futura"/>
                <a:cs typeface="Futura"/>
                <a:sym typeface="Futura"/>
              </a:rPr>
              <a:t>ders</a:t>
            </a:r>
            <a:r>
              <a:rPr lang="en-US" sz="3000" dirty="0">
                <a:solidFill>
                  <a:srgbClr val="000000"/>
                </a:solidFill>
                <a:latin typeface="Futura"/>
                <a:ea typeface="Futura"/>
                <a:cs typeface="Futura"/>
                <a:sym typeface="Futura"/>
              </a:rPr>
              <a:t> </a:t>
            </a:r>
            <a:r>
              <a:rPr lang="en-US" sz="3000" dirty="0" err="1">
                <a:solidFill>
                  <a:srgbClr val="000000"/>
                </a:solidFill>
                <a:latin typeface="Futura"/>
                <a:ea typeface="Futura"/>
                <a:cs typeface="Futura"/>
                <a:sym typeface="Futura"/>
              </a:rPr>
              <a:t>çalışma</a:t>
            </a:r>
            <a:r>
              <a:rPr lang="en-US" sz="3000" dirty="0">
                <a:solidFill>
                  <a:srgbClr val="000000"/>
                </a:solidFill>
                <a:latin typeface="Futura"/>
                <a:ea typeface="Futura"/>
                <a:cs typeface="Futura"/>
                <a:sym typeface="Futura"/>
              </a:rPr>
              <a:t> </a:t>
            </a:r>
            <a:r>
              <a:rPr lang="en-US" sz="3000" dirty="0" err="1">
                <a:solidFill>
                  <a:srgbClr val="000000"/>
                </a:solidFill>
                <a:latin typeface="Futura"/>
                <a:ea typeface="Futura"/>
                <a:cs typeface="Futura"/>
                <a:sym typeface="Futura"/>
              </a:rPr>
              <a:t>bir</a:t>
            </a:r>
            <a:r>
              <a:rPr lang="en-US" sz="3000" dirty="0">
                <a:solidFill>
                  <a:srgbClr val="000000"/>
                </a:solidFill>
                <a:latin typeface="Futura"/>
                <a:ea typeface="Futura"/>
                <a:cs typeface="Futura"/>
                <a:sym typeface="Futura"/>
              </a:rPr>
              <a:t> </a:t>
            </a:r>
            <a:r>
              <a:rPr lang="en-US" sz="3000" dirty="0" err="1">
                <a:solidFill>
                  <a:srgbClr val="000000"/>
                </a:solidFill>
                <a:latin typeface="Futura"/>
                <a:ea typeface="Futura"/>
                <a:cs typeface="Futura"/>
                <a:sym typeface="Futura"/>
              </a:rPr>
              <a:t>takım</a:t>
            </a:r>
            <a:r>
              <a:rPr lang="en-US" sz="3000" dirty="0">
                <a:solidFill>
                  <a:srgbClr val="000000"/>
                </a:solidFill>
                <a:latin typeface="Futura"/>
                <a:ea typeface="Futura"/>
                <a:cs typeface="Futura"/>
                <a:sym typeface="Futura"/>
              </a:rPr>
              <a:t> </a:t>
            </a:r>
            <a:r>
              <a:rPr lang="en-US" sz="3000" dirty="0" err="1">
                <a:solidFill>
                  <a:srgbClr val="000000"/>
                </a:solidFill>
                <a:latin typeface="Futura"/>
                <a:ea typeface="Futura"/>
                <a:cs typeface="Futura"/>
                <a:sym typeface="Futura"/>
              </a:rPr>
              <a:t>oyunudur</a:t>
            </a:r>
            <a:r>
              <a:rPr lang="en-US" sz="3000" dirty="0">
                <a:solidFill>
                  <a:srgbClr val="000000"/>
                </a:solidFill>
                <a:latin typeface="Futura"/>
                <a:ea typeface="Futura"/>
                <a:cs typeface="Futura"/>
                <a:sym typeface="Futura"/>
              </a:rPr>
              <a:t> </a:t>
            </a:r>
            <a:r>
              <a:rPr lang="en-US" sz="3000" dirty="0" err="1">
                <a:solidFill>
                  <a:srgbClr val="000000"/>
                </a:solidFill>
                <a:latin typeface="Futura"/>
                <a:ea typeface="Futura"/>
                <a:cs typeface="Futura"/>
                <a:sym typeface="Futura"/>
              </a:rPr>
              <a:t>ve</a:t>
            </a:r>
            <a:r>
              <a:rPr lang="en-US" sz="3000" dirty="0">
                <a:solidFill>
                  <a:srgbClr val="000000"/>
                </a:solidFill>
                <a:latin typeface="Futura"/>
                <a:ea typeface="Futura"/>
                <a:cs typeface="Futura"/>
                <a:sym typeface="Futura"/>
              </a:rPr>
              <a:t> </a:t>
            </a:r>
            <a:r>
              <a:rPr lang="en-US" sz="3000" dirty="0" err="1">
                <a:solidFill>
                  <a:srgbClr val="000000"/>
                </a:solidFill>
                <a:latin typeface="Futura"/>
                <a:ea typeface="Futura"/>
                <a:cs typeface="Futura"/>
                <a:sym typeface="Futura"/>
              </a:rPr>
              <a:t>ebeveynler</a:t>
            </a:r>
            <a:r>
              <a:rPr lang="en-US" sz="3000" dirty="0">
                <a:solidFill>
                  <a:srgbClr val="000000"/>
                </a:solidFill>
                <a:latin typeface="Futura"/>
                <a:ea typeface="Futura"/>
                <a:cs typeface="Futura"/>
                <a:sym typeface="Futura"/>
              </a:rPr>
              <a:t> de </a:t>
            </a:r>
            <a:r>
              <a:rPr lang="en-US" sz="3000" dirty="0" err="1">
                <a:solidFill>
                  <a:srgbClr val="000000"/>
                </a:solidFill>
                <a:latin typeface="Futura"/>
                <a:ea typeface="Futura"/>
                <a:cs typeface="Futura"/>
                <a:sym typeface="Futura"/>
              </a:rPr>
              <a:t>bu</a:t>
            </a:r>
            <a:r>
              <a:rPr lang="en-US" sz="3000" dirty="0">
                <a:solidFill>
                  <a:srgbClr val="000000"/>
                </a:solidFill>
                <a:latin typeface="Futura"/>
                <a:ea typeface="Futura"/>
                <a:cs typeface="Futura"/>
                <a:sym typeface="Futura"/>
              </a:rPr>
              <a:t> </a:t>
            </a:r>
            <a:r>
              <a:rPr lang="en-US" sz="3000" dirty="0" err="1">
                <a:solidFill>
                  <a:srgbClr val="000000"/>
                </a:solidFill>
                <a:latin typeface="Futura"/>
                <a:ea typeface="Futura"/>
                <a:cs typeface="Futura"/>
                <a:sym typeface="Futura"/>
              </a:rPr>
              <a:t>takımın</a:t>
            </a:r>
            <a:r>
              <a:rPr lang="en-US" sz="3000" dirty="0">
                <a:solidFill>
                  <a:srgbClr val="000000"/>
                </a:solidFill>
                <a:latin typeface="Futura"/>
                <a:ea typeface="Futura"/>
                <a:cs typeface="Futura"/>
                <a:sym typeface="Futura"/>
              </a:rPr>
              <a:t> </a:t>
            </a:r>
            <a:r>
              <a:rPr lang="en-US" sz="3000" dirty="0" err="1">
                <a:solidFill>
                  <a:srgbClr val="000000"/>
                </a:solidFill>
                <a:latin typeface="Futura"/>
                <a:ea typeface="Futura"/>
                <a:cs typeface="Futura"/>
                <a:sym typeface="Futura"/>
              </a:rPr>
              <a:t>bir</a:t>
            </a:r>
            <a:r>
              <a:rPr lang="en-US" sz="3000" dirty="0">
                <a:solidFill>
                  <a:srgbClr val="000000"/>
                </a:solidFill>
                <a:latin typeface="Futura"/>
                <a:ea typeface="Futura"/>
                <a:cs typeface="Futura"/>
                <a:sym typeface="Futura"/>
              </a:rPr>
              <a:t> </a:t>
            </a:r>
            <a:r>
              <a:rPr lang="en-US" sz="3000" dirty="0" err="1">
                <a:solidFill>
                  <a:srgbClr val="000000"/>
                </a:solidFill>
                <a:latin typeface="Futura"/>
                <a:ea typeface="Futura"/>
                <a:cs typeface="Futura"/>
                <a:sym typeface="Futura"/>
              </a:rPr>
              <a:t>parçasıdır</a:t>
            </a:r>
            <a:r>
              <a:rPr lang="en-US" sz="3000" dirty="0">
                <a:solidFill>
                  <a:srgbClr val="000000"/>
                </a:solidFill>
                <a:latin typeface="Futura"/>
                <a:ea typeface="Futura"/>
                <a:cs typeface="Futura"/>
                <a:sym typeface="Futura"/>
              </a:rPr>
              <a:t>. Her ne </a:t>
            </a:r>
            <a:r>
              <a:rPr lang="en-US" sz="3000" dirty="0" err="1">
                <a:solidFill>
                  <a:srgbClr val="000000"/>
                </a:solidFill>
                <a:latin typeface="Futura"/>
                <a:ea typeface="Futura"/>
                <a:cs typeface="Futura"/>
                <a:sym typeface="Futura"/>
              </a:rPr>
              <a:t>kadar</a:t>
            </a:r>
            <a:r>
              <a:rPr lang="en-US" sz="3000" dirty="0">
                <a:solidFill>
                  <a:srgbClr val="000000"/>
                </a:solidFill>
                <a:latin typeface="Futura"/>
                <a:ea typeface="Futura"/>
                <a:cs typeface="Futura"/>
                <a:sym typeface="Futura"/>
              </a:rPr>
              <a:t> </a:t>
            </a:r>
            <a:r>
              <a:rPr lang="en-US" sz="3000" dirty="0" err="1">
                <a:solidFill>
                  <a:srgbClr val="000000"/>
                </a:solidFill>
                <a:latin typeface="Futura"/>
                <a:ea typeface="Futura"/>
                <a:cs typeface="Futura"/>
                <a:sym typeface="Futura"/>
              </a:rPr>
              <a:t>ders</a:t>
            </a:r>
            <a:r>
              <a:rPr lang="en-US" sz="3000" dirty="0">
                <a:solidFill>
                  <a:srgbClr val="000000"/>
                </a:solidFill>
                <a:latin typeface="Futura"/>
                <a:ea typeface="Futura"/>
                <a:cs typeface="Futura"/>
                <a:sym typeface="Futura"/>
              </a:rPr>
              <a:t> </a:t>
            </a:r>
            <a:r>
              <a:rPr lang="en-US" sz="3000" dirty="0" err="1">
                <a:solidFill>
                  <a:srgbClr val="000000"/>
                </a:solidFill>
                <a:latin typeface="Futura"/>
                <a:ea typeface="Futura"/>
                <a:cs typeface="Futura"/>
                <a:sym typeface="Futura"/>
              </a:rPr>
              <a:t>çalışmak</a:t>
            </a:r>
            <a:r>
              <a:rPr lang="en-US" sz="3000" dirty="0">
                <a:solidFill>
                  <a:srgbClr val="000000"/>
                </a:solidFill>
                <a:latin typeface="Futura"/>
                <a:ea typeface="Futura"/>
                <a:cs typeface="Futura"/>
                <a:sym typeface="Futura"/>
              </a:rPr>
              <a:t> </a:t>
            </a:r>
            <a:r>
              <a:rPr lang="en-US" sz="3000" dirty="0" err="1">
                <a:solidFill>
                  <a:srgbClr val="000000"/>
                </a:solidFill>
                <a:latin typeface="Futura"/>
                <a:ea typeface="Futura"/>
                <a:cs typeface="Futura"/>
                <a:sym typeface="Futura"/>
              </a:rPr>
              <a:t>çocuğun</a:t>
            </a:r>
            <a:r>
              <a:rPr lang="en-US" sz="3000" dirty="0">
                <a:solidFill>
                  <a:srgbClr val="000000"/>
                </a:solidFill>
                <a:latin typeface="Futura"/>
                <a:ea typeface="Futura"/>
                <a:cs typeface="Futura"/>
                <a:sym typeface="Futura"/>
              </a:rPr>
              <a:t> </a:t>
            </a:r>
            <a:r>
              <a:rPr lang="en-US" sz="3000" dirty="0" err="1">
                <a:solidFill>
                  <a:srgbClr val="000000"/>
                </a:solidFill>
                <a:latin typeface="Futura"/>
                <a:ea typeface="Futura"/>
                <a:cs typeface="Futura"/>
                <a:sym typeface="Futura"/>
              </a:rPr>
              <a:t>sorumluluğunda</a:t>
            </a:r>
            <a:r>
              <a:rPr lang="en-US" sz="3000" dirty="0">
                <a:solidFill>
                  <a:srgbClr val="000000"/>
                </a:solidFill>
                <a:latin typeface="Futura"/>
                <a:ea typeface="Futura"/>
                <a:cs typeface="Futura"/>
                <a:sym typeface="Futura"/>
              </a:rPr>
              <a:t> </a:t>
            </a:r>
            <a:r>
              <a:rPr lang="en-US" sz="3000" dirty="0" err="1">
                <a:solidFill>
                  <a:srgbClr val="000000"/>
                </a:solidFill>
                <a:latin typeface="Futura"/>
                <a:ea typeface="Futura"/>
                <a:cs typeface="Futura"/>
                <a:sym typeface="Futura"/>
              </a:rPr>
              <a:t>olsa</a:t>
            </a:r>
            <a:r>
              <a:rPr lang="en-US" sz="3000" dirty="0">
                <a:solidFill>
                  <a:srgbClr val="000000"/>
                </a:solidFill>
                <a:latin typeface="Futura"/>
                <a:ea typeface="Futura"/>
                <a:cs typeface="Futura"/>
                <a:sym typeface="Futura"/>
              </a:rPr>
              <a:t> da </a:t>
            </a:r>
            <a:r>
              <a:rPr lang="en-US" sz="3000" dirty="0" err="1">
                <a:solidFill>
                  <a:srgbClr val="000000"/>
                </a:solidFill>
                <a:latin typeface="Futura"/>
                <a:ea typeface="Futura"/>
                <a:cs typeface="Futura"/>
                <a:sym typeface="Futura"/>
              </a:rPr>
              <a:t>bunu</a:t>
            </a:r>
            <a:r>
              <a:rPr lang="en-US" sz="3000" dirty="0">
                <a:solidFill>
                  <a:srgbClr val="000000"/>
                </a:solidFill>
                <a:latin typeface="Futura"/>
                <a:ea typeface="Futura"/>
                <a:cs typeface="Futura"/>
                <a:sym typeface="Futura"/>
              </a:rPr>
              <a:t> </a:t>
            </a:r>
            <a:r>
              <a:rPr lang="en-US" sz="3000" dirty="0" err="1">
                <a:solidFill>
                  <a:srgbClr val="000000"/>
                </a:solidFill>
                <a:latin typeface="Futura"/>
                <a:ea typeface="Futura"/>
                <a:cs typeface="Futura"/>
                <a:sym typeface="Futura"/>
              </a:rPr>
              <a:t>daha</a:t>
            </a:r>
            <a:r>
              <a:rPr lang="en-US" sz="3000" dirty="0">
                <a:solidFill>
                  <a:srgbClr val="000000"/>
                </a:solidFill>
                <a:latin typeface="Futura"/>
                <a:ea typeface="Futura"/>
                <a:cs typeface="Futura"/>
                <a:sym typeface="Futura"/>
              </a:rPr>
              <a:t> </a:t>
            </a:r>
            <a:r>
              <a:rPr lang="en-US" sz="3000" dirty="0" err="1">
                <a:solidFill>
                  <a:srgbClr val="000000"/>
                </a:solidFill>
                <a:latin typeface="Futura"/>
                <a:ea typeface="Futura"/>
                <a:cs typeface="Futura"/>
                <a:sym typeface="Futura"/>
              </a:rPr>
              <a:t>verimli</a:t>
            </a:r>
            <a:r>
              <a:rPr lang="en-US" sz="3000" dirty="0">
                <a:solidFill>
                  <a:srgbClr val="000000"/>
                </a:solidFill>
                <a:latin typeface="Futura"/>
                <a:ea typeface="Futura"/>
                <a:cs typeface="Futura"/>
                <a:sym typeface="Futura"/>
              </a:rPr>
              <a:t> </a:t>
            </a:r>
            <a:r>
              <a:rPr lang="en-US" sz="3000" dirty="0" err="1">
                <a:solidFill>
                  <a:srgbClr val="000000"/>
                </a:solidFill>
                <a:latin typeface="Futura"/>
                <a:ea typeface="Futura"/>
                <a:cs typeface="Futura"/>
                <a:sym typeface="Futura"/>
              </a:rPr>
              <a:t>hâle</a:t>
            </a:r>
            <a:r>
              <a:rPr lang="en-US" sz="3000" dirty="0">
                <a:solidFill>
                  <a:srgbClr val="000000"/>
                </a:solidFill>
                <a:latin typeface="Futura"/>
                <a:ea typeface="Futura"/>
                <a:cs typeface="Futura"/>
                <a:sym typeface="Futura"/>
              </a:rPr>
              <a:t> </a:t>
            </a:r>
            <a:r>
              <a:rPr lang="en-US" sz="3000" dirty="0" err="1">
                <a:solidFill>
                  <a:srgbClr val="000000"/>
                </a:solidFill>
                <a:latin typeface="Futura"/>
                <a:ea typeface="Futura"/>
                <a:cs typeface="Futura"/>
                <a:sym typeface="Futura"/>
              </a:rPr>
              <a:t>getirecek</a:t>
            </a:r>
            <a:r>
              <a:rPr lang="en-US" sz="3000" dirty="0">
                <a:solidFill>
                  <a:srgbClr val="000000"/>
                </a:solidFill>
                <a:latin typeface="Futura"/>
                <a:ea typeface="Futura"/>
                <a:cs typeface="Futura"/>
                <a:sym typeface="Futura"/>
              </a:rPr>
              <a:t> </a:t>
            </a:r>
            <a:r>
              <a:rPr lang="en-US" sz="3000" dirty="0" err="1">
                <a:solidFill>
                  <a:srgbClr val="000000"/>
                </a:solidFill>
                <a:latin typeface="Futura"/>
                <a:ea typeface="Futura"/>
                <a:cs typeface="Futura"/>
                <a:sym typeface="Futura"/>
              </a:rPr>
              <a:t>bir</a:t>
            </a:r>
            <a:r>
              <a:rPr lang="en-US" sz="3000" dirty="0">
                <a:solidFill>
                  <a:srgbClr val="000000"/>
                </a:solidFill>
                <a:latin typeface="Futura"/>
                <a:ea typeface="Futura"/>
                <a:cs typeface="Futura"/>
                <a:sym typeface="Futura"/>
              </a:rPr>
              <a:t> </a:t>
            </a:r>
            <a:r>
              <a:rPr lang="en-US" sz="3000" dirty="0" err="1">
                <a:solidFill>
                  <a:srgbClr val="000000"/>
                </a:solidFill>
                <a:latin typeface="Futura"/>
                <a:ea typeface="Futura"/>
                <a:cs typeface="Futura"/>
                <a:sym typeface="Futura"/>
              </a:rPr>
              <a:t>takım</a:t>
            </a:r>
            <a:r>
              <a:rPr lang="en-US" sz="3000" dirty="0">
                <a:solidFill>
                  <a:srgbClr val="000000"/>
                </a:solidFill>
                <a:latin typeface="Futura"/>
                <a:ea typeface="Futura"/>
                <a:cs typeface="Futura"/>
                <a:sym typeface="Futura"/>
              </a:rPr>
              <a:t> </a:t>
            </a:r>
            <a:r>
              <a:rPr lang="en-US" sz="3000" dirty="0" err="1">
                <a:solidFill>
                  <a:srgbClr val="000000"/>
                </a:solidFill>
                <a:latin typeface="Futura"/>
                <a:ea typeface="Futura"/>
                <a:cs typeface="Futura"/>
                <a:sym typeface="Futura"/>
              </a:rPr>
              <a:t>vardır</a:t>
            </a:r>
            <a:r>
              <a:rPr lang="en-US" sz="3000" dirty="0">
                <a:solidFill>
                  <a:srgbClr val="000000"/>
                </a:solidFill>
                <a:latin typeface="Futura"/>
                <a:ea typeface="Futura"/>
                <a:cs typeface="Futura"/>
                <a:sym typeface="Futura"/>
              </a:rPr>
              <a:t> </a:t>
            </a:r>
            <a:r>
              <a:rPr lang="en-US" sz="3000" dirty="0" err="1">
                <a:solidFill>
                  <a:srgbClr val="000000"/>
                </a:solidFill>
                <a:latin typeface="Futura"/>
                <a:ea typeface="Futura"/>
                <a:cs typeface="Futura"/>
                <a:sym typeface="Futura"/>
              </a:rPr>
              <a:t>ve</a:t>
            </a:r>
            <a:r>
              <a:rPr lang="en-US" sz="3000" dirty="0">
                <a:solidFill>
                  <a:srgbClr val="000000"/>
                </a:solidFill>
                <a:latin typeface="Futura"/>
                <a:ea typeface="Futura"/>
                <a:cs typeface="Futura"/>
                <a:sym typeface="Futura"/>
              </a:rPr>
              <a:t> </a:t>
            </a:r>
            <a:r>
              <a:rPr lang="en-US" sz="3000" dirty="0" err="1">
                <a:solidFill>
                  <a:srgbClr val="000000"/>
                </a:solidFill>
                <a:latin typeface="Futura"/>
                <a:ea typeface="Futura"/>
                <a:cs typeface="Futura"/>
                <a:sym typeface="Futura"/>
              </a:rPr>
              <a:t>ebeveynlerin</a:t>
            </a:r>
            <a:r>
              <a:rPr lang="en-US" sz="3000" dirty="0">
                <a:solidFill>
                  <a:srgbClr val="000000"/>
                </a:solidFill>
                <a:latin typeface="Futura"/>
                <a:ea typeface="Futura"/>
                <a:cs typeface="Futura"/>
                <a:sym typeface="Futura"/>
              </a:rPr>
              <a:t> de </a:t>
            </a:r>
            <a:r>
              <a:rPr lang="en-US" sz="3000" dirty="0" err="1">
                <a:solidFill>
                  <a:srgbClr val="000000"/>
                </a:solidFill>
                <a:latin typeface="Futura"/>
                <a:ea typeface="Futura"/>
                <a:cs typeface="Futura"/>
                <a:sym typeface="Futura"/>
              </a:rPr>
              <a:t>olumlu</a:t>
            </a:r>
            <a:r>
              <a:rPr lang="en-US" sz="3000" dirty="0">
                <a:solidFill>
                  <a:srgbClr val="000000"/>
                </a:solidFill>
                <a:latin typeface="Futura"/>
                <a:ea typeface="Futura"/>
                <a:cs typeface="Futura"/>
                <a:sym typeface="Futura"/>
              </a:rPr>
              <a:t> </a:t>
            </a:r>
            <a:r>
              <a:rPr lang="en-US" sz="3000" dirty="0" err="1">
                <a:solidFill>
                  <a:srgbClr val="000000"/>
                </a:solidFill>
                <a:latin typeface="Futura"/>
                <a:ea typeface="Futura"/>
                <a:cs typeface="Futura"/>
                <a:sym typeface="Futura"/>
              </a:rPr>
              <a:t>bir</a:t>
            </a:r>
            <a:r>
              <a:rPr lang="en-US" sz="3000" dirty="0">
                <a:solidFill>
                  <a:srgbClr val="000000"/>
                </a:solidFill>
                <a:latin typeface="Futura"/>
                <a:ea typeface="Futura"/>
                <a:cs typeface="Futura"/>
                <a:sym typeface="Futura"/>
              </a:rPr>
              <a:t> </a:t>
            </a:r>
            <a:r>
              <a:rPr lang="en-US" sz="3000" dirty="0" err="1">
                <a:solidFill>
                  <a:srgbClr val="000000"/>
                </a:solidFill>
                <a:latin typeface="Futura"/>
                <a:ea typeface="Futura"/>
                <a:cs typeface="Futura"/>
                <a:sym typeface="Futura"/>
              </a:rPr>
              <a:t>aile</a:t>
            </a:r>
            <a:r>
              <a:rPr lang="en-US" sz="3000" dirty="0">
                <a:solidFill>
                  <a:srgbClr val="000000"/>
                </a:solidFill>
                <a:latin typeface="Futura"/>
                <a:ea typeface="Futura"/>
                <a:cs typeface="Futura"/>
                <a:sym typeface="Futura"/>
              </a:rPr>
              <a:t> </a:t>
            </a:r>
            <a:r>
              <a:rPr lang="en-US" sz="3000" dirty="0" err="1">
                <a:solidFill>
                  <a:srgbClr val="000000"/>
                </a:solidFill>
                <a:latin typeface="Futura"/>
                <a:ea typeface="Futura"/>
                <a:cs typeface="Futura"/>
                <a:sym typeface="Futura"/>
              </a:rPr>
              <a:t>iklimi</a:t>
            </a:r>
            <a:r>
              <a:rPr lang="en-US" sz="3000" dirty="0">
                <a:solidFill>
                  <a:srgbClr val="000000"/>
                </a:solidFill>
                <a:latin typeface="Futura"/>
                <a:ea typeface="Futura"/>
                <a:cs typeface="Futura"/>
                <a:sym typeface="Futura"/>
              </a:rPr>
              <a:t> </a:t>
            </a:r>
            <a:r>
              <a:rPr lang="en-US" sz="3000" dirty="0" err="1">
                <a:solidFill>
                  <a:srgbClr val="000000"/>
                </a:solidFill>
                <a:latin typeface="Futura"/>
                <a:ea typeface="Futura"/>
                <a:cs typeface="Futura"/>
                <a:sym typeface="Futura"/>
              </a:rPr>
              <a:t>sunması</a:t>
            </a:r>
            <a:r>
              <a:rPr lang="en-US" sz="3000" dirty="0">
                <a:solidFill>
                  <a:srgbClr val="000000"/>
                </a:solidFill>
                <a:latin typeface="Futura"/>
                <a:ea typeface="Futura"/>
                <a:cs typeface="Futura"/>
                <a:sym typeface="Futura"/>
              </a:rPr>
              <a:t> </a:t>
            </a:r>
            <a:r>
              <a:rPr lang="en-US" sz="3000" dirty="0" err="1">
                <a:solidFill>
                  <a:srgbClr val="000000"/>
                </a:solidFill>
                <a:latin typeface="Futura"/>
                <a:ea typeface="Futura"/>
                <a:cs typeface="Futura"/>
                <a:sym typeface="Futura"/>
              </a:rPr>
              <a:t>gerekmektedir</a:t>
            </a:r>
            <a:r>
              <a:rPr lang="en-US" sz="3000" dirty="0">
                <a:solidFill>
                  <a:srgbClr val="000000"/>
                </a:solidFill>
                <a:latin typeface="Futura"/>
                <a:ea typeface="Futura"/>
                <a:cs typeface="Futura"/>
                <a:sym typeface="Futura"/>
              </a:rPr>
              <a:t>.</a:t>
            </a:r>
            <a:endParaRPr lang="en-US" sz="3000" dirty="0">
              <a:solidFill>
                <a:srgbClr val="000000"/>
              </a:solidFill>
              <a:latin typeface="Futura"/>
              <a:ea typeface="Futura"/>
              <a:cs typeface="Futura"/>
              <a:sym typeface="Futura"/>
            </a:endParaRPr>
          </a:p>
        </p:txBody>
      </p:sp>
      <p:pic>
        <p:nvPicPr>
          <p:cNvPr id="18" name="Resim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011400" y="723900"/>
            <a:ext cx="1857375" cy="185737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7159567">
            <a:off x="13952014" y="-3836383"/>
            <a:ext cx="8175621" cy="8175621"/>
          </a:xfrm>
          <a:custGeom>
            <a:avLst/>
            <a:gdLst/>
            <a:ahLst/>
            <a:cxnLst/>
            <a:rect l="l" t="t" r="r" b="b"/>
            <a:pathLst>
              <a:path w="8175621" h="8175621">
                <a:moveTo>
                  <a:pt x="0" y="0"/>
                </a:moveTo>
                <a:lnTo>
                  <a:pt x="8175621" y="0"/>
                </a:lnTo>
                <a:lnTo>
                  <a:pt x="8175621" y="8175622"/>
                </a:lnTo>
                <a:lnTo>
                  <a:pt x="0" y="8175622"/>
                </a:lnTo>
                <a:lnTo>
                  <a:pt x="0" y="0"/>
                </a:lnTo>
                <a:close/>
              </a:path>
            </a:pathLst>
          </a:custGeom>
          <a:blipFill>
            <a:blip r:embed="rId2">
              <a:alphaModFix amt="87000"/>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826463" y="4126125"/>
            <a:ext cx="1027220" cy="1017375"/>
          </a:xfrm>
          <a:custGeom>
            <a:avLst/>
            <a:gdLst/>
            <a:ahLst/>
            <a:cxnLst/>
            <a:rect l="l" t="t" r="r" b="b"/>
            <a:pathLst>
              <a:path w="1027220" h="1017375">
                <a:moveTo>
                  <a:pt x="0" y="0"/>
                </a:moveTo>
                <a:lnTo>
                  <a:pt x="1027220" y="0"/>
                </a:lnTo>
                <a:lnTo>
                  <a:pt x="1027220" y="1017375"/>
                </a:lnTo>
                <a:lnTo>
                  <a:pt x="0" y="1017375"/>
                </a:lnTo>
                <a:lnTo>
                  <a:pt x="0" y="0"/>
                </a:lnTo>
                <a:close/>
              </a:path>
            </a:pathLst>
          </a:custGeom>
          <a:blipFill>
            <a:blip r:embed="rId4"/>
            <a:stretch>
              <a:fillRect/>
            </a:stretch>
          </a:blipFill>
        </p:spPr>
      </p:sp>
      <p:sp>
        <p:nvSpPr>
          <p:cNvPr id="4" name="TextBox 4"/>
          <p:cNvSpPr txBox="1"/>
          <p:nvPr/>
        </p:nvSpPr>
        <p:spPr>
          <a:xfrm>
            <a:off x="392209" y="646506"/>
            <a:ext cx="13304792" cy="1795083"/>
          </a:xfrm>
          <a:prstGeom prst="rect">
            <a:avLst/>
          </a:prstGeom>
        </p:spPr>
        <p:txBody>
          <a:bodyPr lIns="0" tIns="0" rIns="0" bIns="0" rtlCol="0" anchor="t">
            <a:spAutoFit/>
          </a:bodyPr>
          <a:lstStyle/>
          <a:p>
            <a:pPr marL="831114" lvl="1" indent="-415557" algn="l">
              <a:lnSpc>
                <a:spcPts val="4734"/>
              </a:lnSpc>
              <a:buFont typeface="Arial"/>
              <a:buChar char="•"/>
            </a:pPr>
            <a:r>
              <a:rPr lang="en-US" sz="3849">
                <a:solidFill>
                  <a:srgbClr val="000000"/>
                </a:solidFill>
                <a:latin typeface="League Spartan"/>
                <a:ea typeface="League Spartan"/>
                <a:cs typeface="League Spartan"/>
                <a:sym typeface="League Spartan"/>
              </a:rPr>
              <a:t>Çocuklar değer gördüğü, sevildiği saygı duyulduğu ortamda daha rahat eder hisseder, kaygıları azalır ve ders başarıları artar.</a:t>
            </a:r>
          </a:p>
        </p:txBody>
      </p:sp>
      <p:sp>
        <p:nvSpPr>
          <p:cNvPr id="5" name="TextBox 5"/>
          <p:cNvSpPr txBox="1"/>
          <p:nvPr/>
        </p:nvSpPr>
        <p:spPr>
          <a:xfrm>
            <a:off x="3367046" y="2978210"/>
            <a:ext cx="9503142" cy="446343"/>
          </a:xfrm>
          <a:prstGeom prst="rect">
            <a:avLst/>
          </a:prstGeom>
        </p:spPr>
        <p:txBody>
          <a:bodyPr lIns="0" tIns="0" rIns="0" bIns="0" rtlCol="0" anchor="t">
            <a:spAutoFit/>
          </a:bodyPr>
          <a:lstStyle/>
          <a:p>
            <a:pPr algn="l">
              <a:lnSpc>
                <a:spcPts val="3504"/>
              </a:lnSpc>
            </a:pPr>
            <a:r>
              <a:rPr lang="en-US" sz="2849">
                <a:solidFill>
                  <a:srgbClr val="000000"/>
                </a:solidFill>
                <a:latin typeface="League Spartan"/>
                <a:ea typeface="League Spartan"/>
                <a:cs typeface="League Spartan"/>
                <a:sym typeface="League Spartan"/>
              </a:rPr>
              <a:t>Huzurlu ve mutlu bir aile ortamına sahip çocuklar</a:t>
            </a:r>
          </a:p>
        </p:txBody>
      </p:sp>
      <p:sp>
        <p:nvSpPr>
          <p:cNvPr id="6" name="TextBox 6"/>
          <p:cNvSpPr txBox="1"/>
          <p:nvPr/>
        </p:nvSpPr>
        <p:spPr>
          <a:xfrm>
            <a:off x="1160724" y="5076825"/>
            <a:ext cx="2679978" cy="521970"/>
          </a:xfrm>
          <a:prstGeom prst="rect">
            <a:avLst/>
          </a:prstGeom>
        </p:spPr>
        <p:txBody>
          <a:bodyPr lIns="0" tIns="0" rIns="0" bIns="0" rtlCol="0" anchor="t">
            <a:spAutoFit/>
          </a:bodyPr>
          <a:lstStyle/>
          <a:p>
            <a:pPr algn="ctr">
              <a:lnSpc>
                <a:spcPts val="3690"/>
              </a:lnSpc>
              <a:spcBef>
                <a:spcPct val="0"/>
              </a:spcBef>
            </a:pPr>
            <a:r>
              <a:rPr lang="en-US" sz="3000" dirty="0" err="1">
                <a:solidFill>
                  <a:srgbClr val="000000"/>
                </a:solidFill>
                <a:latin typeface="Futura"/>
                <a:ea typeface="Futura"/>
                <a:cs typeface="Futura"/>
                <a:sym typeface="Futura"/>
              </a:rPr>
              <a:t>Kendine</a:t>
            </a:r>
            <a:r>
              <a:rPr lang="en-US" sz="3000" dirty="0">
                <a:solidFill>
                  <a:srgbClr val="000000"/>
                </a:solidFill>
                <a:latin typeface="Futura"/>
                <a:ea typeface="Futura"/>
                <a:cs typeface="Futura"/>
                <a:sym typeface="Futura"/>
              </a:rPr>
              <a:t> </a:t>
            </a:r>
            <a:r>
              <a:rPr lang="en-US" sz="3000" dirty="0" err="1">
                <a:solidFill>
                  <a:srgbClr val="000000"/>
                </a:solidFill>
                <a:latin typeface="Futura"/>
                <a:ea typeface="Futura"/>
                <a:cs typeface="Futura"/>
                <a:sym typeface="Futura"/>
              </a:rPr>
              <a:t>güvenir</a:t>
            </a:r>
            <a:endParaRPr lang="en-US" sz="3000" dirty="0">
              <a:solidFill>
                <a:srgbClr val="000000"/>
              </a:solidFill>
              <a:latin typeface="Futura"/>
              <a:ea typeface="Futura"/>
              <a:cs typeface="Futura"/>
              <a:sym typeface="Futura"/>
            </a:endParaRPr>
          </a:p>
        </p:txBody>
      </p:sp>
      <p:sp>
        <p:nvSpPr>
          <p:cNvPr id="7" name="TextBox 7"/>
          <p:cNvSpPr txBox="1"/>
          <p:nvPr/>
        </p:nvSpPr>
        <p:spPr>
          <a:xfrm>
            <a:off x="6327612" y="5295527"/>
            <a:ext cx="2436138" cy="521970"/>
          </a:xfrm>
          <a:prstGeom prst="rect">
            <a:avLst/>
          </a:prstGeom>
        </p:spPr>
        <p:txBody>
          <a:bodyPr lIns="0" tIns="0" rIns="0" bIns="0" rtlCol="0" anchor="t">
            <a:spAutoFit/>
          </a:bodyPr>
          <a:lstStyle/>
          <a:p>
            <a:pPr algn="ctr">
              <a:lnSpc>
                <a:spcPts val="3690"/>
              </a:lnSpc>
              <a:spcBef>
                <a:spcPct val="0"/>
              </a:spcBef>
            </a:pPr>
            <a:r>
              <a:rPr lang="en-US" sz="3000">
                <a:solidFill>
                  <a:srgbClr val="000000"/>
                </a:solidFill>
                <a:latin typeface="Futura"/>
                <a:ea typeface="Futura"/>
                <a:cs typeface="Futura"/>
                <a:sym typeface="Futura"/>
              </a:rPr>
              <a:t>Sorumluluk alır</a:t>
            </a:r>
          </a:p>
        </p:txBody>
      </p:sp>
      <p:sp>
        <p:nvSpPr>
          <p:cNvPr id="8" name="TextBox 8"/>
          <p:cNvSpPr txBox="1"/>
          <p:nvPr/>
        </p:nvSpPr>
        <p:spPr>
          <a:xfrm>
            <a:off x="10347415" y="4849178"/>
            <a:ext cx="6699171" cy="521970"/>
          </a:xfrm>
          <a:prstGeom prst="rect">
            <a:avLst/>
          </a:prstGeom>
        </p:spPr>
        <p:txBody>
          <a:bodyPr lIns="0" tIns="0" rIns="0" bIns="0" rtlCol="0" anchor="t">
            <a:spAutoFit/>
          </a:bodyPr>
          <a:lstStyle/>
          <a:p>
            <a:pPr algn="l">
              <a:lnSpc>
                <a:spcPts val="3690"/>
              </a:lnSpc>
              <a:spcBef>
                <a:spcPct val="0"/>
              </a:spcBef>
            </a:pPr>
            <a:r>
              <a:rPr lang="en-US" sz="3000">
                <a:solidFill>
                  <a:srgbClr val="000000"/>
                </a:solidFill>
                <a:latin typeface="Futura"/>
                <a:ea typeface="Futura"/>
                <a:cs typeface="Futura"/>
                <a:sym typeface="Futura"/>
              </a:rPr>
              <a:t>Başarısız olduğunda nedenlerini araştırır</a:t>
            </a:r>
          </a:p>
        </p:txBody>
      </p:sp>
      <p:sp>
        <p:nvSpPr>
          <p:cNvPr id="9" name="TextBox 9"/>
          <p:cNvSpPr txBox="1"/>
          <p:nvPr/>
        </p:nvSpPr>
        <p:spPr>
          <a:xfrm>
            <a:off x="1028700" y="7190567"/>
            <a:ext cx="5535573" cy="521970"/>
          </a:xfrm>
          <a:prstGeom prst="rect">
            <a:avLst/>
          </a:prstGeom>
        </p:spPr>
        <p:txBody>
          <a:bodyPr lIns="0" tIns="0" rIns="0" bIns="0" rtlCol="0" anchor="t">
            <a:spAutoFit/>
          </a:bodyPr>
          <a:lstStyle/>
          <a:p>
            <a:pPr algn="l">
              <a:lnSpc>
                <a:spcPts val="3690"/>
              </a:lnSpc>
              <a:spcBef>
                <a:spcPct val="0"/>
              </a:spcBef>
            </a:pPr>
            <a:r>
              <a:rPr lang="en-US" sz="3000">
                <a:solidFill>
                  <a:srgbClr val="000000"/>
                </a:solidFill>
                <a:latin typeface="Futura"/>
                <a:ea typeface="Futura"/>
                <a:cs typeface="Futura"/>
                <a:sym typeface="Futura"/>
              </a:rPr>
              <a:t>Sorunlara mantıklı çözümler bulur</a:t>
            </a:r>
          </a:p>
        </p:txBody>
      </p:sp>
      <p:sp>
        <p:nvSpPr>
          <p:cNvPr id="10" name="TextBox 10"/>
          <p:cNvSpPr txBox="1"/>
          <p:nvPr/>
        </p:nvSpPr>
        <p:spPr>
          <a:xfrm>
            <a:off x="11206570" y="7515370"/>
            <a:ext cx="5840016" cy="521970"/>
          </a:xfrm>
          <a:prstGeom prst="rect">
            <a:avLst/>
          </a:prstGeom>
        </p:spPr>
        <p:txBody>
          <a:bodyPr lIns="0" tIns="0" rIns="0" bIns="0" rtlCol="0" anchor="t">
            <a:spAutoFit/>
          </a:bodyPr>
          <a:lstStyle/>
          <a:p>
            <a:pPr algn="l">
              <a:lnSpc>
                <a:spcPts val="3690"/>
              </a:lnSpc>
              <a:spcBef>
                <a:spcPct val="0"/>
              </a:spcBef>
            </a:pPr>
            <a:r>
              <a:rPr lang="en-US" sz="3000">
                <a:solidFill>
                  <a:srgbClr val="000000"/>
                </a:solidFill>
                <a:latin typeface="Futura"/>
                <a:ea typeface="Futura"/>
                <a:cs typeface="Futura"/>
                <a:sym typeface="Futura"/>
              </a:rPr>
              <a:t>Sorunu olduğunda rahatça paylaşır</a:t>
            </a:r>
          </a:p>
        </p:txBody>
      </p:sp>
      <p:sp>
        <p:nvSpPr>
          <p:cNvPr id="11" name="TextBox 11"/>
          <p:cNvSpPr txBox="1"/>
          <p:nvPr/>
        </p:nvSpPr>
        <p:spPr>
          <a:xfrm>
            <a:off x="6327612" y="7970665"/>
            <a:ext cx="4266843" cy="521970"/>
          </a:xfrm>
          <a:prstGeom prst="rect">
            <a:avLst/>
          </a:prstGeom>
        </p:spPr>
        <p:txBody>
          <a:bodyPr lIns="0" tIns="0" rIns="0" bIns="0" rtlCol="0" anchor="t">
            <a:spAutoFit/>
          </a:bodyPr>
          <a:lstStyle/>
          <a:p>
            <a:pPr algn="l">
              <a:lnSpc>
                <a:spcPts val="3690"/>
              </a:lnSpc>
              <a:spcBef>
                <a:spcPct val="0"/>
              </a:spcBef>
            </a:pPr>
            <a:r>
              <a:rPr lang="en-US" sz="3000">
                <a:solidFill>
                  <a:srgbClr val="000000"/>
                </a:solidFill>
                <a:latin typeface="Futura"/>
                <a:ea typeface="Futura"/>
                <a:cs typeface="Futura"/>
                <a:sym typeface="Futura"/>
              </a:rPr>
              <a:t>Hata yapmaktan korkmaz</a:t>
            </a:r>
          </a:p>
        </p:txBody>
      </p:sp>
      <p:sp>
        <p:nvSpPr>
          <p:cNvPr id="12" name="Freeform 12"/>
          <p:cNvSpPr/>
          <p:nvPr/>
        </p:nvSpPr>
        <p:spPr>
          <a:xfrm>
            <a:off x="7044605" y="4219270"/>
            <a:ext cx="1027220" cy="1017375"/>
          </a:xfrm>
          <a:custGeom>
            <a:avLst/>
            <a:gdLst/>
            <a:ahLst/>
            <a:cxnLst/>
            <a:rect l="l" t="t" r="r" b="b"/>
            <a:pathLst>
              <a:path w="1027220" h="1017375">
                <a:moveTo>
                  <a:pt x="0" y="0"/>
                </a:moveTo>
                <a:lnTo>
                  <a:pt x="1027220" y="0"/>
                </a:lnTo>
                <a:lnTo>
                  <a:pt x="1027220" y="1017375"/>
                </a:lnTo>
                <a:lnTo>
                  <a:pt x="0" y="1017375"/>
                </a:lnTo>
                <a:lnTo>
                  <a:pt x="0" y="0"/>
                </a:lnTo>
                <a:close/>
              </a:path>
            </a:pathLst>
          </a:custGeom>
          <a:blipFill>
            <a:blip r:embed="rId4"/>
            <a:stretch>
              <a:fillRect/>
            </a:stretch>
          </a:blipFill>
        </p:spPr>
      </p:sp>
      <p:sp>
        <p:nvSpPr>
          <p:cNvPr id="13" name="Freeform 13"/>
          <p:cNvSpPr/>
          <p:nvPr/>
        </p:nvSpPr>
        <p:spPr>
          <a:xfrm>
            <a:off x="13113990" y="3912386"/>
            <a:ext cx="950237" cy="941129"/>
          </a:xfrm>
          <a:custGeom>
            <a:avLst/>
            <a:gdLst/>
            <a:ahLst/>
            <a:cxnLst/>
            <a:rect l="l" t="t" r="r" b="b"/>
            <a:pathLst>
              <a:path w="950237" h="941129">
                <a:moveTo>
                  <a:pt x="0" y="0"/>
                </a:moveTo>
                <a:lnTo>
                  <a:pt x="950237" y="0"/>
                </a:lnTo>
                <a:lnTo>
                  <a:pt x="950237" y="941129"/>
                </a:lnTo>
                <a:lnTo>
                  <a:pt x="0" y="941129"/>
                </a:lnTo>
                <a:lnTo>
                  <a:pt x="0" y="0"/>
                </a:lnTo>
                <a:close/>
              </a:path>
            </a:pathLst>
          </a:custGeom>
          <a:blipFill>
            <a:blip r:embed="rId4"/>
            <a:stretch>
              <a:fillRect/>
            </a:stretch>
          </a:blipFill>
        </p:spPr>
      </p:sp>
      <p:sp>
        <p:nvSpPr>
          <p:cNvPr id="14" name="Freeform 14"/>
          <p:cNvSpPr/>
          <p:nvPr/>
        </p:nvSpPr>
        <p:spPr>
          <a:xfrm>
            <a:off x="13823197" y="6543761"/>
            <a:ext cx="950237" cy="941129"/>
          </a:xfrm>
          <a:custGeom>
            <a:avLst/>
            <a:gdLst/>
            <a:ahLst/>
            <a:cxnLst/>
            <a:rect l="l" t="t" r="r" b="b"/>
            <a:pathLst>
              <a:path w="950237" h="941129">
                <a:moveTo>
                  <a:pt x="0" y="0"/>
                </a:moveTo>
                <a:lnTo>
                  <a:pt x="950237" y="0"/>
                </a:lnTo>
                <a:lnTo>
                  <a:pt x="950237" y="941129"/>
                </a:lnTo>
                <a:lnTo>
                  <a:pt x="0" y="941129"/>
                </a:lnTo>
                <a:lnTo>
                  <a:pt x="0" y="0"/>
                </a:lnTo>
                <a:close/>
              </a:path>
            </a:pathLst>
          </a:custGeom>
          <a:blipFill>
            <a:blip r:embed="rId4"/>
            <a:stretch>
              <a:fillRect/>
            </a:stretch>
          </a:blipFill>
        </p:spPr>
      </p:sp>
      <p:sp>
        <p:nvSpPr>
          <p:cNvPr id="15" name="Freeform 15"/>
          <p:cNvSpPr/>
          <p:nvPr/>
        </p:nvSpPr>
        <p:spPr>
          <a:xfrm>
            <a:off x="7729345" y="7014325"/>
            <a:ext cx="950237" cy="941129"/>
          </a:xfrm>
          <a:custGeom>
            <a:avLst/>
            <a:gdLst/>
            <a:ahLst/>
            <a:cxnLst/>
            <a:rect l="l" t="t" r="r" b="b"/>
            <a:pathLst>
              <a:path w="950237" h="941129">
                <a:moveTo>
                  <a:pt x="0" y="0"/>
                </a:moveTo>
                <a:lnTo>
                  <a:pt x="950237" y="0"/>
                </a:lnTo>
                <a:lnTo>
                  <a:pt x="950237" y="941129"/>
                </a:lnTo>
                <a:lnTo>
                  <a:pt x="0" y="941129"/>
                </a:lnTo>
                <a:lnTo>
                  <a:pt x="0" y="0"/>
                </a:lnTo>
                <a:close/>
              </a:path>
            </a:pathLst>
          </a:custGeom>
          <a:blipFill>
            <a:blip r:embed="rId4"/>
            <a:stretch>
              <a:fillRect/>
            </a:stretch>
          </a:blipFill>
        </p:spPr>
      </p:sp>
      <p:sp>
        <p:nvSpPr>
          <p:cNvPr id="16" name="Freeform 16"/>
          <p:cNvSpPr/>
          <p:nvPr/>
        </p:nvSpPr>
        <p:spPr>
          <a:xfrm>
            <a:off x="2853683" y="6316113"/>
            <a:ext cx="950237" cy="941129"/>
          </a:xfrm>
          <a:custGeom>
            <a:avLst/>
            <a:gdLst/>
            <a:ahLst/>
            <a:cxnLst/>
            <a:rect l="l" t="t" r="r" b="b"/>
            <a:pathLst>
              <a:path w="950237" h="941129">
                <a:moveTo>
                  <a:pt x="0" y="0"/>
                </a:moveTo>
                <a:lnTo>
                  <a:pt x="950237" y="0"/>
                </a:lnTo>
                <a:lnTo>
                  <a:pt x="950237" y="941129"/>
                </a:lnTo>
                <a:lnTo>
                  <a:pt x="0" y="941129"/>
                </a:lnTo>
                <a:lnTo>
                  <a:pt x="0" y="0"/>
                </a:lnTo>
                <a:close/>
              </a:path>
            </a:pathLst>
          </a:custGeom>
          <a:blipFill>
            <a:blip r:embed="rId4"/>
            <a:stretch>
              <a:fillRect/>
            </a:stretch>
          </a:blipFill>
        </p:spPr>
      </p:sp>
      <p:pic>
        <p:nvPicPr>
          <p:cNvPr id="17" name="Resim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316200" y="706959"/>
            <a:ext cx="1476375" cy="1476375"/>
          </a:xfrm>
          <a:prstGeom prst="rect">
            <a:avLst/>
          </a:prstGeom>
        </p:spPr>
      </p:pic>
    </p:spTree>
    <p:extLst>
      <p:ext uri="{BB962C8B-B14F-4D97-AF65-F5344CB8AC3E}">
        <p14:creationId xmlns:p14="http://schemas.microsoft.com/office/powerpoint/2010/main" val="1780430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615201" y="708205"/>
            <a:ext cx="1635229" cy="464577"/>
          </a:xfrm>
          <a:custGeom>
            <a:avLst/>
            <a:gdLst/>
            <a:ahLst/>
            <a:cxnLst/>
            <a:rect l="l" t="t" r="r" b="b"/>
            <a:pathLst>
              <a:path w="1635229" h="464577">
                <a:moveTo>
                  <a:pt x="0" y="0"/>
                </a:moveTo>
                <a:lnTo>
                  <a:pt x="1635230" y="0"/>
                </a:lnTo>
                <a:lnTo>
                  <a:pt x="1635230" y="464577"/>
                </a:lnTo>
                <a:lnTo>
                  <a:pt x="0" y="4645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4544938" y="1842035"/>
            <a:ext cx="1622674" cy="461010"/>
          </a:xfrm>
          <a:custGeom>
            <a:avLst/>
            <a:gdLst/>
            <a:ahLst/>
            <a:cxnLst/>
            <a:rect l="l" t="t" r="r" b="b"/>
            <a:pathLst>
              <a:path w="1622674" h="461010">
                <a:moveTo>
                  <a:pt x="0" y="0"/>
                </a:moveTo>
                <a:lnTo>
                  <a:pt x="1622674" y="0"/>
                </a:lnTo>
                <a:lnTo>
                  <a:pt x="1622674" y="461010"/>
                </a:lnTo>
                <a:lnTo>
                  <a:pt x="0" y="46101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4544938" y="3273286"/>
            <a:ext cx="1622674" cy="461010"/>
          </a:xfrm>
          <a:custGeom>
            <a:avLst/>
            <a:gdLst/>
            <a:ahLst/>
            <a:cxnLst/>
            <a:rect l="l" t="t" r="r" b="b"/>
            <a:pathLst>
              <a:path w="1622674" h="461010">
                <a:moveTo>
                  <a:pt x="0" y="0"/>
                </a:moveTo>
                <a:lnTo>
                  <a:pt x="1622674" y="0"/>
                </a:lnTo>
                <a:lnTo>
                  <a:pt x="1622674" y="461010"/>
                </a:lnTo>
                <a:lnTo>
                  <a:pt x="0" y="46101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TextBox 5"/>
          <p:cNvSpPr txBox="1"/>
          <p:nvPr/>
        </p:nvSpPr>
        <p:spPr>
          <a:xfrm>
            <a:off x="381953" y="650812"/>
            <a:ext cx="3233248" cy="474489"/>
          </a:xfrm>
          <a:prstGeom prst="rect">
            <a:avLst/>
          </a:prstGeom>
        </p:spPr>
        <p:txBody>
          <a:bodyPr wrap="square" lIns="0" tIns="0" rIns="0" bIns="0" rtlCol="0" anchor="t">
            <a:spAutoFit/>
          </a:bodyPr>
          <a:lstStyle/>
          <a:p>
            <a:pPr algn="l">
              <a:lnSpc>
                <a:spcPts val="3690"/>
              </a:lnSpc>
              <a:spcBef>
                <a:spcPct val="0"/>
              </a:spcBef>
            </a:pPr>
            <a:r>
              <a:rPr lang="en-US" sz="3000" b="1" dirty="0" err="1">
                <a:solidFill>
                  <a:srgbClr val="000000"/>
                </a:solidFill>
                <a:latin typeface="Futura Bold"/>
                <a:ea typeface="Futura Bold"/>
                <a:cs typeface="Futura Bold"/>
                <a:sym typeface="Futura Bold"/>
              </a:rPr>
              <a:t>Yapamayacağım</a:t>
            </a:r>
            <a:endParaRPr lang="en-US" sz="3000" b="1" dirty="0">
              <a:solidFill>
                <a:srgbClr val="000000"/>
              </a:solidFill>
              <a:latin typeface="Futura Bold"/>
              <a:ea typeface="Futura Bold"/>
              <a:cs typeface="Futura Bold"/>
              <a:sym typeface="Futura Bold"/>
            </a:endParaRPr>
          </a:p>
        </p:txBody>
      </p:sp>
      <p:sp>
        <p:nvSpPr>
          <p:cNvPr id="6" name="TextBox 6"/>
          <p:cNvSpPr txBox="1"/>
          <p:nvPr/>
        </p:nvSpPr>
        <p:spPr>
          <a:xfrm>
            <a:off x="5492523" y="501015"/>
            <a:ext cx="10829941" cy="988695"/>
          </a:xfrm>
          <a:prstGeom prst="rect">
            <a:avLst/>
          </a:prstGeom>
        </p:spPr>
        <p:txBody>
          <a:bodyPr lIns="0" tIns="0" rIns="0" bIns="0" rtlCol="0" anchor="t">
            <a:spAutoFit/>
          </a:bodyPr>
          <a:lstStyle/>
          <a:p>
            <a:pPr algn="l">
              <a:lnSpc>
                <a:spcPts val="3690"/>
              </a:lnSpc>
              <a:spcBef>
                <a:spcPct val="0"/>
              </a:spcBef>
            </a:pPr>
            <a:r>
              <a:rPr lang="en-US" sz="3000">
                <a:solidFill>
                  <a:srgbClr val="000000"/>
                </a:solidFill>
                <a:latin typeface="Futura"/>
                <a:ea typeface="Futura"/>
                <a:cs typeface="Futura"/>
                <a:sym typeface="Futura"/>
              </a:rPr>
              <a:t>Kendine inan. Daha önce istediğin pek çok şeyi yapabildin. Gayret edersen bunu da yapabilirsin.</a:t>
            </a:r>
          </a:p>
        </p:txBody>
      </p:sp>
      <p:sp>
        <p:nvSpPr>
          <p:cNvPr id="7" name="TextBox 7"/>
          <p:cNvSpPr txBox="1"/>
          <p:nvPr/>
        </p:nvSpPr>
        <p:spPr>
          <a:xfrm>
            <a:off x="381953" y="1781075"/>
            <a:ext cx="4050863" cy="521970"/>
          </a:xfrm>
          <a:prstGeom prst="rect">
            <a:avLst/>
          </a:prstGeom>
        </p:spPr>
        <p:txBody>
          <a:bodyPr lIns="0" tIns="0" rIns="0" bIns="0" rtlCol="0" anchor="t">
            <a:spAutoFit/>
          </a:bodyPr>
          <a:lstStyle/>
          <a:p>
            <a:pPr algn="l">
              <a:lnSpc>
                <a:spcPts val="3690"/>
              </a:lnSpc>
              <a:spcBef>
                <a:spcPct val="0"/>
              </a:spcBef>
            </a:pPr>
            <a:r>
              <a:rPr lang="en-US" sz="3000" b="1">
                <a:solidFill>
                  <a:srgbClr val="000000"/>
                </a:solidFill>
                <a:latin typeface="Futura Bold"/>
                <a:ea typeface="Futura Bold"/>
                <a:cs typeface="Futura Bold"/>
                <a:sym typeface="Futura Bold"/>
              </a:rPr>
              <a:t>Sınavda başarısız oldum</a:t>
            </a:r>
          </a:p>
        </p:txBody>
      </p:sp>
      <p:sp>
        <p:nvSpPr>
          <p:cNvPr id="8" name="TextBox 8"/>
          <p:cNvSpPr txBox="1"/>
          <p:nvPr/>
        </p:nvSpPr>
        <p:spPr>
          <a:xfrm>
            <a:off x="6429359" y="1547713"/>
            <a:ext cx="10829941" cy="988695"/>
          </a:xfrm>
          <a:prstGeom prst="rect">
            <a:avLst/>
          </a:prstGeom>
        </p:spPr>
        <p:txBody>
          <a:bodyPr lIns="0" tIns="0" rIns="0" bIns="0" rtlCol="0" anchor="t">
            <a:spAutoFit/>
          </a:bodyPr>
          <a:lstStyle/>
          <a:p>
            <a:pPr algn="l">
              <a:lnSpc>
                <a:spcPts val="3690"/>
              </a:lnSpc>
              <a:spcBef>
                <a:spcPct val="0"/>
              </a:spcBef>
            </a:pPr>
            <a:r>
              <a:rPr lang="en-US" sz="3000">
                <a:solidFill>
                  <a:srgbClr val="000000"/>
                </a:solidFill>
                <a:latin typeface="Futura"/>
                <a:ea typeface="Futura"/>
                <a:cs typeface="Futura"/>
                <a:sym typeface="Futura"/>
              </a:rPr>
              <a:t>Sınavda istediğin sonucu alamadın. Eksik olduğun konuları gözden geçirerek bir sonraki sınavda daha başarılı olabilirsin.</a:t>
            </a:r>
          </a:p>
        </p:txBody>
      </p:sp>
      <p:sp>
        <p:nvSpPr>
          <p:cNvPr id="9" name="TextBox 9"/>
          <p:cNvSpPr txBox="1"/>
          <p:nvPr/>
        </p:nvSpPr>
        <p:spPr>
          <a:xfrm>
            <a:off x="381953" y="2739886"/>
            <a:ext cx="4050863" cy="1922145"/>
          </a:xfrm>
          <a:prstGeom prst="rect">
            <a:avLst/>
          </a:prstGeom>
        </p:spPr>
        <p:txBody>
          <a:bodyPr lIns="0" tIns="0" rIns="0" bIns="0" rtlCol="0" anchor="t">
            <a:spAutoFit/>
          </a:bodyPr>
          <a:lstStyle/>
          <a:p>
            <a:pPr algn="l">
              <a:lnSpc>
                <a:spcPts val="3690"/>
              </a:lnSpc>
              <a:spcBef>
                <a:spcPct val="0"/>
              </a:spcBef>
            </a:pPr>
            <a:r>
              <a:rPr lang="en-US" sz="3000" b="1">
                <a:solidFill>
                  <a:srgbClr val="000000"/>
                </a:solidFill>
                <a:latin typeface="Futura Bold"/>
                <a:ea typeface="Futura Bold"/>
                <a:cs typeface="Futura Bold"/>
                <a:sym typeface="Futura Bold"/>
              </a:rPr>
              <a:t>Bu sınavda başarısız olmam demek benim bir hiç olduğum anlamına gelir</a:t>
            </a:r>
          </a:p>
        </p:txBody>
      </p:sp>
      <p:sp>
        <p:nvSpPr>
          <p:cNvPr id="10" name="TextBox 10"/>
          <p:cNvSpPr txBox="1"/>
          <p:nvPr/>
        </p:nvSpPr>
        <p:spPr>
          <a:xfrm>
            <a:off x="6281912" y="2973248"/>
            <a:ext cx="10829941" cy="1455420"/>
          </a:xfrm>
          <a:prstGeom prst="rect">
            <a:avLst/>
          </a:prstGeom>
        </p:spPr>
        <p:txBody>
          <a:bodyPr lIns="0" tIns="0" rIns="0" bIns="0" rtlCol="0" anchor="t">
            <a:spAutoFit/>
          </a:bodyPr>
          <a:lstStyle/>
          <a:p>
            <a:pPr algn="l">
              <a:lnSpc>
                <a:spcPts val="3690"/>
              </a:lnSpc>
              <a:spcBef>
                <a:spcPct val="0"/>
              </a:spcBef>
            </a:pPr>
            <a:r>
              <a:rPr lang="en-US" sz="3000">
                <a:solidFill>
                  <a:srgbClr val="000000"/>
                </a:solidFill>
                <a:latin typeface="Futura"/>
                <a:ea typeface="Futura"/>
                <a:cs typeface="Futura"/>
                <a:sym typeface="Futura"/>
              </a:rPr>
              <a:t>Bu sadece bir sınav ve senin değerini bizim için asla değiştirmez. Sınavı kazanmanı biz de isteriz ama mutlu olman bizim için daha önemli</a:t>
            </a:r>
          </a:p>
        </p:txBody>
      </p:sp>
      <p:sp>
        <p:nvSpPr>
          <p:cNvPr id="11" name="TextBox 11"/>
          <p:cNvSpPr txBox="1"/>
          <p:nvPr/>
        </p:nvSpPr>
        <p:spPr>
          <a:xfrm>
            <a:off x="388230" y="4831511"/>
            <a:ext cx="4050863" cy="988695"/>
          </a:xfrm>
          <a:prstGeom prst="rect">
            <a:avLst/>
          </a:prstGeom>
        </p:spPr>
        <p:txBody>
          <a:bodyPr lIns="0" tIns="0" rIns="0" bIns="0" rtlCol="0" anchor="t">
            <a:spAutoFit/>
          </a:bodyPr>
          <a:lstStyle/>
          <a:p>
            <a:pPr algn="l">
              <a:lnSpc>
                <a:spcPts val="3690"/>
              </a:lnSpc>
              <a:spcBef>
                <a:spcPct val="0"/>
              </a:spcBef>
            </a:pPr>
            <a:r>
              <a:rPr lang="en-US" sz="3000" b="1">
                <a:solidFill>
                  <a:srgbClr val="000000"/>
                </a:solidFill>
                <a:latin typeface="Futura Bold"/>
                <a:ea typeface="Futura Bold"/>
                <a:cs typeface="Futura Bold"/>
                <a:sym typeface="Futura Bold"/>
              </a:rPr>
              <a:t>Dikkatim hiçbir şekilde dağılmamalı</a:t>
            </a:r>
          </a:p>
        </p:txBody>
      </p:sp>
      <p:sp>
        <p:nvSpPr>
          <p:cNvPr id="12" name="Freeform 12"/>
          <p:cNvSpPr/>
          <p:nvPr/>
        </p:nvSpPr>
        <p:spPr>
          <a:xfrm>
            <a:off x="4439094" y="4898186"/>
            <a:ext cx="1622674" cy="461010"/>
          </a:xfrm>
          <a:custGeom>
            <a:avLst/>
            <a:gdLst/>
            <a:ahLst/>
            <a:cxnLst/>
            <a:rect l="l" t="t" r="r" b="b"/>
            <a:pathLst>
              <a:path w="1622674" h="461010">
                <a:moveTo>
                  <a:pt x="0" y="0"/>
                </a:moveTo>
                <a:lnTo>
                  <a:pt x="1622674" y="0"/>
                </a:lnTo>
                <a:lnTo>
                  <a:pt x="1622674" y="461010"/>
                </a:lnTo>
                <a:lnTo>
                  <a:pt x="0" y="46101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3" name="TextBox 13"/>
          <p:cNvSpPr txBox="1"/>
          <p:nvPr/>
        </p:nvSpPr>
        <p:spPr>
          <a:xfrm>
            <a:off x="6281912" y="4615815"/>
            <a:ext cx="10829941" cy="988695"/>
          </a:xfrm>
          <a:prstGeom prst="rect">
            <a:avLst/>
          </a:prstGeom>
        </p:spPr>
        <p:txBody>
          <a:bodyPr lIns="0" tIns="0" rIns="0" bIns="0" rtlCol="0" anchor="t">
            <a:spAutoFit/>
          </a:bodyPr>
          <a:lstStyle/>
          <a:p>
            <a:pPr algn="l">
              <a:lnSpc>
                <a:spcPts val="3690"/>
              </a:lnSpc>
              <a:spcBef>
                <a:spcPct val="0"/>
              </a:spcBef>
            </a:pPr>
            <a:r>
              <a:rPr lang="en-US" sz="3000">
                <a:solidFill>
                  <a:srgbClr val="000000"/>
                </a:solidFill>
                <a:latin typeface="Futura"/>
                <a:ea typeface="Futura"/>
                <a:cs typeface="Futura"/>
                <a:sym typeface="Futura"/>
              </a:rPr>
              <a:t>Uzun bir süredir çalışıyorsun. Ara sıra odaklanmaman oldukça normal</a:t>
            </a:r>
          </a:p>
        </p:txBody>
      </p:sp>
      <p:sp>
        <p:nvSpPr>
          <p:cNvPr id="14" name="TextBox 14"/>
          <p:cNvSpPr txBox="1"/>
          <p:nvPr/>
        </p:nvSpPr>
        <p:spPr>
          <a:xfrm>
            <a:off x="388230" y="5991656"/>
            <a:ext cx="4050863" cy="988695"/>
          </a:xfrm>
          <a:prstGeom prst="rect">
            <a:avLst/>
          </a:prstGeom>
        </p:spPr>
        <p:txBody>
          <a:bodyPr lIns="0" tIns="0" rIns="0" bIns="0" rtlCol="0" anchor="t">
            <a:spAutoFit/>
          </a:bodyPr>
          <a:lstStyle/>
          <a:p>
            <a:pPr algn="l">
              <a:lnSpc>
                <a:spcPts val="3690"/>
              </a:lnSpc>
              <a:spcBef>
                <a:spcPct val="0"/>
              </a:spcBef>
            </a:pPr>
            <a:r>
              <a:rPr lang="en-US" sz="3000" b="1">
                <a:solidFill>
                  <a:srgbClr val="000000"/>
                </a:solidFill>
                <a:latin typeface="Futura Bold"/>
                <a:ea typeface="Futura Bold"/>
                <a:cs typeface="Futura Bold"/>
                <a:sym typeface="Futura Bold"/>
              </a:rPr>
              <a:t>Hiç heyecan yapmamalıyım</a:t>
            </a:r>
          </a:p>
        </p:txBody>
      </p:sp>
      <p:sp>
        <p:nvSpPr>
          <p:cNvPr id="15" name="Freeform 15"/>
          <p:cNvSpPr/>
          <p:nvPr/>
        </p:nvSpPr>
        <p:spPr>
          <a:xfrm>
            <a:off x="4432816" y="6172631"/>
            <a:ext cx="1622674" cy="461010"/>
          </a:xfrm>
          <a:custGeom>
            <a:avLst/>
            <a:gdLst/>
            <a:ahLst/>
            <a:cxnLst/>
            <a:rect l="l" t="t" r="r" b="b"/>
            <a:pathLst>
              <a:path w="1622674" h="461010">
                <a:moveTo>
                  <a:pt x="0" y="0"/>
                </a:moveTo>
                <a:lnTo>
                  <a:pt x="1622674" y="0"/>
                </a:lnTo>
                <a:lnTo>
                  <a:pt x="1622674" y="461010"/>
                </a:lnTo>
                <a:lnTo>
                  <a:pt x="0" y="46101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6" name="TextBox 16"/>
          <p:cNvSpPr txBox="1"/>
          <p:nvPr/>
        </p:nvSpPr>
        <p:spPr>
          <a:xfrm>
            <a:off x="6281912" y="5875451"/>
            <a:ext cx="10829941" cy="988695"/>
          </a:xfrm>
          <a:prstGeom prst="rect">
            <a:avLst/>
          </a:prstGeom>
        </p:spPr>
        <p:txBody>
          <a:bodyPr lIns="0" tIns="0" rIns="0" bIns="0" rtlCol="0" anchor="t">
            <a:spAutoFit/>
          </a:bodyPr>
          <a:lstStyle/>
          <a:p>
            <a:pPr algn="l">
              <a:lnSpc>
                <a:spcPts val="3690"/>
              </a:lnSpc>
              <a:spcBef>
                <a:spcPct val="0"/>
              </a:spcBef>
            </a:pPr>
            <a:r>
              <a:rPr lang="en-US" sz="3000">
                <a:solidFill>
                  <a:srgbClr val="000000"/>
                </a:solidFill>
                <a:latin typeface="Futura"/>
                <a:ea typeface="Futura"/>
                <a:cs typeface="Futura"/>
                <a:sym typeface="Futura"/>
              </a:rPr>
              <a:t>Beklentinin olduğu bir sınavda heyecanlanman çok normal ve biraz da gerekli. Heyecanını yönetebileceğini düşünüyorum</a:t>
            </a:r>
          </a:p>
        </p:txBody>
      </p:sp>
      <p:sp>
        <p:nvSpPr>
          <p:cNvPr id="17" name="TextBox 17"/>
          <p:cNvSpPr txBox="1"/>
          <p:nvPr/>
        </p:nvSpPr>
        <p:spPr>
          <a:xfrm>
            <a:off x="388230" y="7589951"/>
            <a:ext cx="4050863" cy="988695"/>
          </a:xfrm>
          <a:prstGeom prst="rect">
            <a:avLst/>
          </a:prstGeom>
        </p:spPr>
        <p:txBody>
          <a:bodyPr lIns="0" tIns="0" rIns="0" bIns="0" rtlCol="0" anchor="t">
            <a:spAutoFit/>
          </a:bodyPr>
          <a:lstStyle/>
          <a:p>
            <a:pPr algn="l">
              <a:lnSpc>
                <a:spcPts val="3690"/>
              </a:lnSpc>
              <a:spcBef>
                <a:spcPct val="0"/>
              </a:spcBef>
            </a:pPr>
            <a:r>
              <a:rPr lang="en-US" sz="3000" b="1">
                <a:solidFill>
                  <a:srgbClr val="000000"/>
                </a:solidFill>
                <a:latin typeface="Futura Bold"/>
                <a:ea typeface="Futura Bold"/>
                <a:cs typeface="Futura Bold"/>
                <a:sym typeface="Futura Bold"/>
              </a:rPr>
              <a:t>Başaramazsam kesin rezil olurum</a:t>
            </a:r>
          </a:p>
        </p:txBody>
      </p:sp>
      <p:sp>
        <p:nvSpPr>
          <p:cNvPr id="18" name="Freeform 18"/>
          <p:cNvSpPr/>
          <p:nvPr/>
        </p:nvSpPr>
        <p:spPr>
          <a:xfrm>
            <a:off x="4297212" y="7647101"/>
            <a:ext cx="1622674" cy="461010"/>
          </a:xfrm>
          <a:custGeom>
            <a:avLst/>
            <a:gdLst/>
            <a:ahLst/>
            <a:cxnLst/>
            <a:rect l="l" t="t" r="r" b="b"/>
            <a:pathLst>
              <a:path w="1622674" h="461010">
                <a:moveTo>
                  <a:pt x="0" y="0"/>
                </a:moveTo>
                <a:lnTo>
                  <a:pt x="1622674" y="0"/>
                </a:lnTo>
                <a:lnTo>
                  <a:pt x="1622674" y="461010"/>
                </a:lnTo>
                <a:lnTo>
                  <a:pt x="0" y="46101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9" name="TextBox 19"/>
          <p:cNvSpPr txBox="1"/>
          <p:nvPr/>
        </p:nvSpPr>
        <p:spPr>
          <a:xfrm>
            <a:off x="6167612" y="7580426"/>
            <a:ext cx="10829941" cy="521970"/>
          </a:xfrm>
          <a:prstGeom prst="rect">
            <a:avLst/>
          </a:prstGeom>
        </p:spPr>
        <p:txBody>
          <a:bodyPr lIns="0" tIns="0" rIns="0" bIns="0" rtlCol="0" anchor="t">
            <a:spAutoFit/>
          </a:bodyPr>
          <a:lstStyle/>
          <a:p>
            <a:pPr algn="l">
              <a:lnSpc>
                <a:spcPts val="3690"/>
              </a:lnSpc>
              <a:spcBef>
                <a:spcPct val="0"/>
              </a:spcBef>
            </a:pPr>
            <a:r>
              <a:rPr lang="en-US" sz="3000">
                <a:solidFill>
                  <a:srgbClr val="000000"/>
                </a:solidFill>
                <a:latin typeface="Futura"/>
                <a:ea typeface="Futura"/>
                <a:cs typeface="Futura"/>
                <a:sym typeface="Futura"/>
              </a:rPr>
              <a:t>Önemli olan senin ne düşündüğün ve neyi başarmak istediğin</a:t>
            </a:r>
          </a:p>
        </p:txBody>
      </p:sp>
      <p:pic>
        <p:nvPicPr>
          <p:cNvPr id="20" name="Resim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02569" y="143957"/>
            <a:ext cx="1323975" cy="132397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Freeform 2"/>
          <p:cNvSpPr/>
          <p:nvPr/>
        </p:nvSpPr>
        <p:spPr>
          <a:xfrm rot="8100000">
            <a:off x="13497880" y="2230873"/>
            <a:ext cx="5804607" cy="5804607"/>
          </a:xfrm>
          <a:custGeom>
            <a:avLst/>
            <a:gdLst/>
            <a:ahLst/>
            <a:cxnLst/>
            <a:rect l="l" t="t" r="r" b="b"/>
            <a:pathLst>
              <a:path w="5804607" h="5804607">
                <a:moveTo>
                  <a:pt x="0" y="0"/>
                </a:moveTo>
                <a:lnTo>
                  <a:pt x="5804607" y="0"/>
                </a:lnTo>
                <a:lnTo>
                  <a:pt x="5804607" y="5804608"/>
                </a:lnTo>
                <a:lnTo>
                  <a:pt x="0" y="58046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9144000" y="2230873"/>
            <a:ext cx="5804607" cy="5804607"/>
          </a:xfrm>
          <a:custGeom>
            <a:avLst/>
            <a:gdLst/>
            <a:ahLst/>
            <a:cxnLst/>
            <a:rect l="l" t="t" r="r" b="b"/>
            <a:pathLst>
              <a:path w="5804607" h="5804607">
                <a:moveTo>
                  <a:pt x="0" y="0"/>
                </a:moveTo>
                <a:lnTo>
                  <a:pt x="5804607" y="0"/>
                </a:lnTo>
                <a:lnTo>
                  <a:pt x="5804607" y="5804608"/>
                </a:lnTo>
                <a:lnTo>
                  <a:pt x="0" y="580460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5143526" y="7597308"/>
            <a:ext cx="8233265" cy="8233265"/>
          </a:xfrm>
          <a:custGeom>
            <a:avLst/>
            <a:gdLst/>
            <a:ahLst/>
            <a:cxnLst/>
            <a:rect l="l" t="t" r="r" b="b"/>
            <a:pathLst>
              <a:path w="8233265" h="8233265">
                <a:moveTo>
                  <a:pt x="0" y="0"/>
                </a:moveTo>
                <a:lnTo>
                  <a:pt x="8233265" y="0"/>
                </a:lnTo>
                <a:lnTo>
                  <a:pt x="8233265" y="8233265"/>
                </a:lnTo>
                <a:lnTo>
                  <a:pt x="0" y="8233265"/>
                </a:lnTo>
                <a:lnTo>
                  <a:pt x="0" y="0"/>
                </a:lnTo>
                <a:close/>
              </a:path>
            </a:pathLst>
          </a:custGeom>
          <a:blipFill>
            <a:blip r:embed="rId6">
              <a:alphaModFix amt="96000"/>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15980388" y="1346208"/>
            <a:ext cx="1740378" cy="1769331"/>
          </a:xfrm>
          <a:custGeom>
            <a:avLst/>
            <a:gdLst/>
            <a:ahLst/>
            <a:cxnLst/>
            <a:rect l="l" t="t" r="r" b="b"/>
            <a:pathLst>
              <a:path w="1740378" h="1769331">
                <a:moveTo>
                  <a:pt x="0" y="0"/>
                </a:moveTo>
                <a:lnTo>
                  <a:pt x="1740378" y="0"/>
                </a:lnTo>
                <a:lnTo>
                  <a:pt x="1740378" y="1769331"/>
                </a:lnTo>
                <a:lnTo>
                  <a:pt x="0" y="1769331"/>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a:off x="13448701" y="6288865"/>
            <a:ext cx="1499906" cy="1746616"/>
          </a:xfrm>
          <a:custGeom>
            <a:avLst/>
            <a:gdLst/>
            <a:ahLst/>
            <a:cxnLst/>
            <a:rect l="l" t="t" r="r" b="b"/>
            <a:pathLst>
              <a:path w="1499906" h="1746616">
                <a:moveTo>
                  <a:pt x="0" y="0"/>
                </a:moveTo>
                <a:lnTo>
                  <a:pt x="1499906" y="0"/>
                </a:lnTo>
                <a:lnTo>
                  <a:pt x="1499906" y="1746616"/>
                </a:lnTo>
                <a:lnTo>
                  <a:pt x="0" y="174661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TextBox 7"/>
          <p:cNvSpPr txBox="1"/>
          <p:nvPr/>
        </p:nvSpPr>
        <p:spPr>
          <a:xfrm>
            <a:off x="421612" y="4117585"/>
            <a:ext cx="8485586" cy="1179810"/>
          </a:xfrm>
          <a:prstGeom prst="rect">
            <a:avLst/>
          </a:prstGeom>
        </p:spPr>
        <p:txBody>
          <a:bodyPr lIns="0" tIns="0" rIns="0" bIns="0" rtlCol="0" anchor="t">
            <a:spAutoFit/>
          </a:bodyPr>
          <a:lstStyle/>
          <a:p>
            <a:pPr algn="l">
              <a:lnSpc>
                <a:spcPts val="4551"/>
              </a:lnSpc>
            </a:pPr>
            <a:r>
              <a:rPr lang="en-US" sz="3700" dirty="0" err="1">
                <a:solidFill>
                  <a:srgbClr val="000000"/>
                </a:solidFill>
                <a:latin typeface="League Spartan"/>
                <a:ea typeface="League Spartan"/>
                <a:cs typeface="League Spartan"/>
                <a:sym typeface="League Spartan"/>
              </a:rPr>
              <a:t>Dinlediğiniz</a:t>
            </a:r>
            <a:r>
              <a:rPr lang="en-US" sz="3700" dirty="0">
                <a:solidFill>
                  <a:srgbClr val="000000"/>
                </a:solidFill>
                <a:latin typeface="League Spartan"/>
                <a:ea typeface="League Spartan"/>
                <a:cs typeface="League Spartan"/>
                <a:sym typeface="League Spartan"/>
              </a:rPr>
              <a:t> </a:t>
            </a:r>
            <a:r>
              <a:rPr lang="en-US" sz="3700" dirty="0" err="1">
                <a:solidFill>
                  <a:srgbClr val="000000"/>
                </a:solidFill>
                <a:latin typeface="League Spartan"/>
                <a:ea typeface="League Spartan"/>
                <a:cs typeface="League Spartan"/>
                <a:sym typeface="League Spartan"/>
              </a:rPr>
              <a:t>için</a:t>
            </a:r>
            <a:r>
              <a:rPr lang="en-US" sz="3700" dirty="0">
                <a:solidFill>
                  <a:srgbClr val="000000"/>
                </a:solidFill>
                <a:latin typeface="League Spartan"/>
                <a:ea typeface="League Spartan"/>
                <a:cs typeface="League Spartan"/>
                <a:sym typeface="League Spartan"/>
              </a:rPr>
              <a:t> </a:t>
            </a:r>
            <a:r>
              <a:rPr lang="en-US" sz="3700" dirty="0" err="1">
                <a:solidFill>
                  <a:srgbClr val="000000"/>
                </a:solidFill>
                <a:latin typeface="League Spartan"/>
                <a:ea typeface="League Spartan"/>
                <a:cs typeface="League Spartan"/>
                <a:sym typeface="League Spartan"/>
              </a:rPr>
              <a:t>teşekkür</a:t>
            </a:r>
            <a:r>
              <a:rPr lang="en-US" sz="3700" dirty="0">
                <a:solidFill>
                  <a:srgbClr val="000000"/>
                </a:solidFill>
                <a:latin typeface="League Spartan"/>
                <a:ea typeface="League Spartan"/>
                <a:cs typeface="League Spartan"/>
                <a:sym typeface="League Spartan"/>
              </a:rPr>
              <a:t> </a:t>
            </a:r>
            <a:r>
              <a:rPr lang="en-US" sz="3700" dirty="0" err="1">
                <a:solidFill>
                  <a:srgbClr val="000000"/>
                </a:solidFill>
                <a:latin typeface="League Spartan"/>
                <a:ea typeface="League Spartan"/>
                <a:cs typeface="League Spartan"/>
                <a:sym typeface="League Spartan"/>
              </a:rPr>
              <a:t>ederim</a:t>
            </a:r>
            <a:r>
              <a:rPr lang="en-US" sz="3700" dirty="0" smtClean="0">
                <a:solidFill>
                  <a:srgbClr val="000000"/>
                </a:solidFill>
                <a:latin typeface="League Spartan"/>
                <a:ea typeface="League Spartan"/>
                <a:cs typeface="League Spartan"/>
                <a:sym typeface="League Spartan"/>
              </a:rPr>
              <a:t>.</a:t>
            </a:r>
            <a:endParaRPr lang="tr-TR" sz="3700" dirty="0" smtClean="0">
              <a:solidFill>
                <a:srgbClr val="000000"/>
              </a:solidFill>
              <a:latin typeface="League Spartan"/>
              <a:ea typeface="League Spartan"/>
              <a:cs typeface="League Spartan"/>
              <a:sym typeface="League Spartan"/>
            </a:endParaRPr>
          </a:p>
          <a:p>
            <a:pPr algn="l">
              <a:lnSpc>
                <a:spcPts val="4551"/>
              </a:lnSpc>
            </a:pPr>
            <a:endParaRPr lang="en-US" sz="3700" dirty="0">
              <a:solidFill>
                <a:srgbClr val="000000"/>
              </a:solidFill>
              <a:latin typeface="League Spartan"/>
              <a:ea typeface="League Spartan"/>
              <a:cs typeface="League Spartan"/>
              <a:sym typeface="League Spartan"/>
            </a:endParaRPr>
          </a:p>
        </p:txBody>
      </p:sp>
      <p:sp>
        <p:nvSpPr>
          <p:cNvPr id="8" name="AutoShape 8"/>
          <p:cNvSpPr/>
          <p:nvPr/>
        </p:nvSpPr>
        <p:spPr>
          <a:xfrm>
            <a:off x="1592828" y="1641483"/>
            <a:ext cx="2494042" cy="0"/>
          </a:xfrm>
          <a:prstGeom prst="line">
            <a:avLst/>
          </a:prstGeom>
          <a:ln w="647700" cap="rnd">
            <a:solidFill>
              <a:srgbClr val="000000"/>
            </a:solidFill>
            <a:prstDash val="solid"/>
            <a:headEnd type="none" w="sm" len="sm"/>
            <a:tailEnd type="none" w="sm" len="sm"/>
          </a:ln>
        </p:spPr>
      </p:sp>
      <p:sp>
        <p:nvSpPr>
          <p:cNvPr id="9" name="TextBox 9"/>
          <p:cNvSpPr txBox="1"/>
          <p:nvPr/>
        </p:nvSpPr>
        <p:spPr>
          <a:xfrm>
            <a:off x="1953755" y="1406533"/>
            <a:ext cx="1772188" cy="469900"/>
          </a:xfrm>
          <a:prstGeom prst="rect">
            <a:avLst/>
          </a:prstGeom>
        </p:spPr>
        <p:txBody>
          <a:bodyPr lIns="0" tIns="0" rIns="0" bIns="0" rtlCol="0" anchor="t">
            <a:spAutoFit/>
          </a:bodyPr>
          <a:lstStyle/>
          <a:p>
            <a:pPr algn="ctr">
              <a:lnSpc>
                <a:spcPts val="3499"/>
              </a:lnSpc>
            </a:pPr>
            <a:r>
              <a:rPr lang="en-US" sz="2499">
                <a:solidFill>
                  <a:srgbClr val="FFFFFF"/>
                </a:solidFill>
                <a:latin typeface="Futura"/>
                <a:ea typeface="Futura"/>
                <a:cs typeface="Futura"/>
                <a:sym typeface="Futura"/>
              </a:rPr>
              <a:t>SON</a:t>
            </a:r>
          </a:p>
        </p:txBody>
      </p:sp>
      <p:sp>
        <p:nvSpPr>
          <p:cNvPr id="10" name="TextBox 10"/>
          <p:cNvSpPr txBox="1"/>
          <p:nvPr/>
        </p:nvSpPr>
        <p:spPr>
          <a:xfrm>
            <a:off x="348739" y="6034932"/>
            <a:ext cx="8530385" cy="2000548"/>
          </a:xfrm>
          <a:prstGeom prst="rect">
            <a:avLst/>
          </a:prstGeom>
        </p:spPr>
        <p:txBody>
          <a:bodyPr lIns="0" tIns="0" rIns="0" bIns="0" rtlCol="0" anchor="t">
            <a:spAutoFit/>
          </a:bodyPr>
          <a:lstStyle/>
          <a:p>
            <a:pPr algn="l">
              <a:lnSpc>
                <a:spcPts val="3690"/>
              </a:lnSpc>
            </a:pPr>
            <a:endParaRPr lang="en-US" sz="3000" dirty="0">
              <a:solidFill>
                <a:srgbClr val="000000"/>
              </a:solidFill>
              <a:latin typeface="League Spartan"/>
              <a:ea typeface="League Spartan"/>
              <a:cs typeface="League Spartan"/>
              <a:sym typeface="League Spartan"/>
            </a:endParaRPr>
          </a:p>
          <a:p>
            <a:pPr algn="r">
              <a:lnSpc>
                <a:spcPts val="3690"/>
              </a:lnSpc>
            </a:pPr>
            <a:r>
              <a:rPr lang="tr-TR" sz="3000" smtClean="0">
                <a:solidFill>
                  <a:srgbClr val="000000"/>
                </a:solidFill>
                <a:latin typeface="League Spartan"/>
                <a:ea typeface="League Spartan"/>
                <a:cs typeface="League Spartan"/>
                <a:sym typeface="League Spartan"/>
              </a:rPr>
              <a:t>Sandıklı </a:t>
            </a:r>
            <a:r>
              <a:rPr lang="tr-TR" sz="3000" dirty="0" smtClean="0">
                <a:solidFill>
                  <a:srgbClr val="000000"/>
                </a:solidFill>
                <a:latin typeface="League Spartan"/>
                <a:ea typeface="League Spartan"/>
                <a:cs typeface="League Spartan"/>
                <a:sym typeface="League Spartan"/>
              </a:rPr>
              <a:t>Rehberlik ve Araştırma Merkezi</a:t>
            </a:r>
            <a:endParaRPr lang="en-US" sz="3000" dirty="0">
              <a:solidFill>
                <a:srgbClr val="000000"/>
              </a:solidFill>
              <a:latin typeface="League Spartan"/>
              <a:ea typeface="League Spartan"/>
              <a:cs typeface="League Spartan"/>
              <a:sym typeface="League Spartan"/>
            </a:endParaRPr>
          </a:p>
          <a:p>
            <a:pPr algn="l">
              <a:lnSpc>
                <a:spcPts val="8229"/>
              </a:lnSpc>
            </a:pPr>
            <a:endParaRPr lang="en-US" sz="3000" dirty="0">
              <a:solidFill>
                <a:srgbClr val="000000"/>
              </a:solidFill>
              <a:latin typeface="League Spartan"/>
              <a:ea typeface="League Spartan"/>
              <a:cs typeface="League Spartan"/>
              <a:sym typeface="League Spartan"/>
            </a:endParaRPr>
          </a:p>
        </p:txBody>
      </p:sp>
      <p:pic>
        <p:nvPicPr>
          <p:cNvPr id="11" name="Resim 1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5883444" y="1258164"/>
            <a:ext cx="1857375" cy="185737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Freeform 2"/>
          <p:cNvSpPr/>
          <p:nvPr/>
        </p:nvSpPr>
        <p:spPr>
          <a:xfrm rot="8100000">
            <a:off x="13497880" y="2230873"/>
            <a:ext cx="5804607" cy="5804607"/>
          </a:xfrm>
          <a:custGeom>
            <a:avLst/>
            <a:gdLst/>
            <a:ahLst/>
            <a:cxnLst/>
            <a:rect l="l" t="t" r="r" b="b"/>
            <a:pathLst>
              <a:path w="5804607" h="5804607">
                <a:moveTo>
                  <a:pt x="0" y="0"/>
                </a:moveTo>
                <a:lnTo>
                  <a:pt x="5804607" y="0"/>
                </a:lnTo>
                <a:lnTo>
                  <a:pt x="5804607" y="5804608"/>
                </a:lnTo>
                <a:lnTo>
                  <a:pt x="0" y="58046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9144000" y="2230873"/>
            <a:ext cx="5804607" cy="5804607"/>
          </a:xfrm>
          <a:custGeom>
            <a:avLst/>
            <a:gdLst/>
            <a:ahLst/>
            <a:cxnLst/>
            <a:rect l="l" t="t" r="r" b="b"/>
            <a:pathLst>
              <a:path w="5804607" h="5804607">
                <a:moveTo>
                  <a:pt x="0" y="0"/>
                </a:moveTo>
                <a:lnTo>
                  <a:pt x="5804607" y="0"/>
                </a:lnTo>
                <a:lnTo>
                  <a:pt x="5804607" y="5804608"/>
                </a:lnTo>
                <a:lnTo>
                  <a:pt x="0" y="580460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5143526" y="7597308"/>
            <a:ext cx="8233265" cy="8233265"/>
          </a:xfrm>
          <a:custGeom>
            <a:avLst/>
            <a:gdLst/>
            <a:ahLst/>
            <a:cxnLst/>
            <a:rect l="l" t="t" r="r" b="b"/>
            <a:pathLst>
              <a:path w="8233265" h="8233265">
                <a:moveTo>
                  <a:pt x="0" y="0"/>
                </a:moveTo>
                <a:lnTo>
                  <a:pt x="8233265" y="0"/>
                </a:lnTo>
                <a:lnTo>
                  <a:pt x="8233265" y="8233265"/>
                </a:lnTo>
                <a:lnTo>
                  <a:pt x="0" y="8233265"/>
                </a:lnTo>
                <a:lnTo>
                  <a:pt x="0" y="0"/>
                </a:lnTo>
                <a:close/>
              </a:path>
            </a:pathLst>
          </a:custGeom>
          <a:blipFill>
            <a:blip r:embed="rId6">
              <a:alphaModFix amt="96000"/>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15980388" y="1346208"/>
            <a:ext cx="1740378" cy="1769331"/>
          </a:xfrm>
          <a:custGeom>
            <a:avLst/>
            <a:gdLst/>
            <a:ahLst/>
            <a:cxnLst/>
            <a:rect l="l" t="t" r="r" b="b"/>
            <a:pathLst>
              <a:path w="1740378" h="1769331">
                <a:moveTo>
                  <a:pt x="0" y="0"/>
                </a:moveTo>
                <a:lnTo>
                  <a:pt x="1740378" y="0"/>
                </a:lnTo>
                <a:lnTo>
                  <a:pt x="1740378" y="1769331"/>
                </a:lnTo>
                <a:lnTo>
                  <a:pt x="0" y="1769331"/>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a:off x="13448701" y="6288865"/>
            <a:ext cx="1499906" cy="1746616"/>
          </a:xfrm>
          <a:custGeom>
            <a:avLst/>
            <a:gdLst/>
            <a:ahLst/>
            <a:cxnLst/>
            <a:rect l="l" t="t" r="r" b="b"/>
            <a:pathLst>
              <a:path w="1499906" h="1746616">
                <a:moveTo>
                  <a:pt x="0" y="0"/>
                </a:moveTo>
                <a:lnTo>
                  <a:pt x="1499906" y="0"/>
                </a:lnTo>
                <a:lnTo>
                  <a:pt x="1499906" y="1746616"/>
                </a:lnTo>
                <a:lnTo>
                  <a:pt x="0" y="174661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8" name="AutoShape 8"/>
          <p:cNvSpPr/>
          <p:nvPr/>
        </p:nvSpPr>
        <p:spPr>
          <a:xfrm>
            <a:off x="4572000" y="1224075"/>
            <a:ext cx="2494042" cy="0"/>
          </a:xfrm>
          <a:prstGeom prst="line">
            <a:avLst/>
          </a:prstGeom>
          <a:ln w="647700" cap="rnd">
            <a:solidFill>
              <a:srgbClr val="000000"/>
            </a:solidFill>
            <a:prstDash val="solid"/>
            <a:headEnd type="none" w="sm" len="sm"/>
            <a:tailEnd type="none" w="sm" len="sm"/>
          </a:ln>
        </p:spPr>
      </p:sp>
      <p:sp>
        <p:nvSpPr>
          <p:cNvPr id="9" name="TextBox 9"/>
          <p:cNvSpPr txBox="1"/>
          <p:nvPr/>
        </p:nvSpPr>
        <p:spPr>
          <a:xfrm>
            <a:off x="4932927" y="1027707"/>
            <a:ext cx="1772188" cy="392736"/>
          </a:xfrm>
          <a:prstGeom prst="rect">
            <a:avLst/>
          </a:prstGeom>
        </p:spPr>
        <p:txBody>
          <a:bodyPr lIns="0" tIns="0" rIns="0" bIns="0" rtlCol="0" anchor="t">
            <a:spAutoFit/>
          </a:bodyPr>
          <a:lstStyle/>
          <a:p>
            <a:pPr algn="ctr">
              <a:lnSpc>
                <a:spcPts val="3499"/>
              </a:lnSpc>
            </a:pPr>
            <a:r>
              <a:rPr lang="tr-TR" sz="2499" dirty="0" smtClean="0">
                <a:solidFill>
                  <a:srgbClr val="FFFFFF"/>
                </a:solidFill>
                <a:latin typeface="Futura"/>
                <a:ea typeface="Futura"/>
                <a:cs typeface="Futura"/>
                <a:sym typeface="Futura"/>
              </a:rPr>
              <a:t>KAYNAKÇA</a:t>
            </a:r>
            <a:endParaRPr lang="en-US" sz="2499" dirty="0">
              <a:solidFill>
                <a:srgbClr val="FFFFFF"/>
              </a:solidFill>
              <a:latin typeface="Futura"/>
              <a:ea typeface="Futura"/>
              <a:cs typeface="Futura"/>
              <a:sym typeface="Futura"/>
            </a:endParaRPr>
          </a:p>
        </p:txBody>
      </p:sp>
      <p:pic>
        <p:nvPicPr>
          <p:cNvPr id="11" name="Resim 1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5883444" y="1258164"/>
            <a:ext cx="1857375" cy="1857375"/>
          </a:xfrm>
          <a:prstGeom prst="rect">
            <a:avLst/>
          </a:prstGeom>
        </p:spPr>
      </p:pic>
      <p:pic>
        <p:nvPicPr>
          <p:cNvPr id="12" name="Resim 1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045849" y="1866900"/>
            <a:ext cx="5066370" cy="7118462"/>
          </a:xfrm>
          <a:prstGeom prst="rect">
            <a:avLst/>
          </a:prstGeom>
        </p:spPr>
      </p:pic>
    </p:spTree>
    <p:extLst>
      <p:ext uri="{BB962C8B-B14F-4D97-AF65-F5344CB8AC3E}">
        <p14:creationId xmlns:p14="http://schemas.microsoft.com/office/powerpoint/2010/main" val="3237568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Freeform 2"/>
          <p:cNvSpPr/>
          <p:nvPr/>
        </p:nvSpPr>
        <p:spPr>
          <a:xfrm>
            <a:off x="3823855" y="3241964"/>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3" name="Freeform 3"/>
          <p:cNvSpPr/>
          <p:nvPr/>
        </p:nvSpPr>
        <p:spPr>
          <a:xfrm>
            <a:off x="8125691" y="2642382"/>
            <a:ext cx="6794208" cy="5002236"/>
          </a:xfrm>
          <a:custGeom>
            <a:avLst/>
            <a:gdLst/>
            <a:ahLst/>
            <a:cxnLst/>
            <a:rect l="l" t="t" r="r" b="b"/>
            <a:pathLst>
              <a:path w="6794208" h="5002236">
                <a:moveTo>
                  <a:pt x="0" y="0"/>
                </a:moveTo>
                <a:lnTo>
                  <a:pt x="6794208" y="0"/>
                </a:lnTo>
                <a:lnTo>
                  <a:pt x="6794208" y="5002236"/>
                </a:lnTo>
                <a:lnTo>
                  <a:pt x="0" y="5002236"/>
                </a:lnTo>
                <a:lnTo>
                  <a:pt x="0" y="0"/>
                </a:lnTo>
                <a:close/>
              </a:path>
            </a:pathLst>
          </a:custGeom>
          <a:blipFill>
            <a:blip r:embed="rId5"/>
            <a:stretch>
              <a:fillRect/>
            </a:stretch>
          </a:blipFill>
        </p:spPr>
      </p:sp>
      <p:pic>
        <p:nvPicPr>
          <p:cNvPr id="4" name="Resim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154400" y="342900"/>
            <a:ext cx="1476374" cy="147637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TextBox 2"/>
          <p:cNvSpPr txBox="1"/>
          <p:nvPr/>
        </p:nvSpPr>
        <p:spPr>
          <a:xfrm>
            <a:off x="3609540" y="494161"/>
            <a:ext cx="10736412" cy="1059554"/>
          </a:xfrm>
          <a:prstGeom prst="rect">
            <a:avLst/>
          </a:prstGeom>
        </p:spPr>
        <p:txBody>
          <a:bodyPr lIns="0" tIns="0" rIns="0" bIns="0" rtlCol="0" anchor="t">
            <a:spAutoFit/>
          </a:bodyPr>
          <a:lstStyle/>
          <a:p>
            <a:pPr algn="ctr">
              <a:lnSpc>
                <a:spcPts val="8489"/>
              </a:lnSpc>
            </a:pPr>
            <a:r>
              <a:rPr lang="en-US" sz="6901">
                <a:solidFill>
                  <a:srgbClr val="000000"/>
                </a:solidFill>
                <a:latin typeface="League Spartan"/>
                <a:ea typeface="League Spartan"/>
                <a:cs typeface="League Spartan"/>
                <a:sym typeface="League Spartan"/>
              </a:rPr>
              <a:t>Karşılaşılan Durumlar</a:t>
            </a:r>
          </a:p>
        </p:txBody>
      </p:sp>
      <p:sp>
        <p:nvSpPr>
          <p:cNvPr id="3" name="Freeform 3"/>
          <p:cNvSpPr/>
          <p:nvPr/>
        </p:nvSpPr>
        <p:spPr>
          <a:xfrm>
            <a:off x="14512206" y="334467"/>
            <a:ext cx="10959214" cy="10959214"/>
          </a:xfrm>
          <a:custGeom>
            <a:avLst/>
            <a:gdLst/>
            <a:ahLst/>
            <a:cxnLst/>
            <a:rect l="l" t="t" r="r" b="b"/>
            <a:pathLst>
              <a:path w="10959214" h="10959214">
                <a:moveTo>
                  <a:pt x="0" y="0"/>
                </a:moveTo>
                <a:lnTo>
                  <a:pt x="10959213" y="0"/>
                </a:lnTo>
                <a:lnTo>
                  <a:pt x="10959213" y="10959214"/>
                </a:lnTo>
                <a:lnTo>
                  <a:pt x="0" y="10959214"/>
                </a:lnTo>
                <a:lnTo>
                  <a:pt x="0" y="0"/>
                </a:lnTo>
                <a:close/>
              </a:path>
            </a:pathLst>
          </a:custGeom>
          <a:blipFill>
            <a:blip r:embed="rId3">
              <a:alphaModFix amt="90000"/>
              <a:extLst>
                <a:ext uri="{96DAC541-7B7A-43D3-8B79-37D633B846F1}">
                  <asvg:svgBlip xmlns:asvg="http://schemas.microsoft.com/office/drawing/2016/SVG/main" xmlns="" r:embed="rId4"/>
                </a:ext>
              </a:extLst>
            </a:blip>
            <a:stretch>
              <a:fillRect/>
            </a:stretch>
          </a:blipFill>
        </p:spPr>
      </p:sp>
      <p:sp>
        <p:nvSpPr>
          <p:cNvPr id="4" name="Freeform 4"/>
          <p:cNvSpPr/>
          <p:nvPr/>
        </p:nvSpPr>
        <p:spPr>
          <a:xfrm>
            <a:off x="-3642726" y="-183004"/>
            <a:ext cx="6783048" cy="6783048"/>
          </a:xfrm>
          <a:custGeom>
            <a:avLst/>
            <a:gdLst/>
            <a:ahLst/>
            <a:cxnLst/>
            <a:rect l="l" t="t" r="r" b="b"/>
            <a:pathLst>
              <a:path w="6783048" h="6783048">
                <a:moveTo>
                  <a:pt x="0" y="0"/>
                </a:moveTo>
                <a:lnTo>
                  <a:pt x="6783048" y="0"/>
                </a:lnTo>
                <a:lnTo>
                  <a:pt x="6783048" y="6783048"/>
                </a:lnTo>
                <a:lnTo>
                  <a:pt x="0" y="6783048"/>
                </a:lnTo>
                <a:lnTo>
                  <a:pt x="0" y="0"/>
                </a:lnTo>
                <a:close/>
              </a:path>
            </a:pathLst>
          </a:custGeom>
          <a:blipFill>
            <a:blip r:embed="rId5">
              <a:alphaModFix amt="90000"/>
              <a:extLst>
                <a:ext uri="{96DAC541-7B7A-43D3-8B79-37D633B846F1}">
                  <asvg:svgBlip xmlns:asvg="http://schemas.microsoft.com/office/drawing/2016/SVG/main" xmlns="" r:embed="rId6"/>
                </a:ext>
              </a:extLst>
            </a:blip>
            <a:stretch>
              <a:fillRect/>
            </a:stretch>
          </a:blipFill>
        </p:spPr>
      </p:sp>
      <p:sp>
        <p:nvSpPr>
          <p:cNvPr id="5" name="Freeform 5"/>
          <p:cNvSpPr/>
          <p:nvPr/>
        </p:nvSpPr>
        <p:spPr>
          <a:xfrm rot="5400000">
            <a:off x="-87868" y="8394343"/>
            <a:ext cx="1986022" cy="2312689"/>
          </a:xfrm>
          <a:custGeom>
            <a:avLst/>
            <a:gdLst/>
            <a:ahLst/>
            <a:cxnLst/>
            <a:rect l="l" t="t" r="r" b="b"/>
            <a:pathLst>
              <a:path w="1986022" h="2312689">
                <a:moveTo>
                  <a:pt x="0" y="0"/>
                </a:moveTo>
                <a:lnTo>
                  <a:pt x="1986022" y="0"/>
                </a:lnTo>
                <a:lnTo>
                  <a:pt x="1986022" y="2312690"/>
                </a:lnTo>
                <a:lnTo>
                  <a:pt x="0" y="231269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6" name="TextBox 6"/>
          <p:cNvSpPr txBox="1"/>
          <p:nvPr/>
        </p:nvSpPr>
        <p:spPr>
          <a:xfrm>
            <a:off x="3609540" y="2890371"/>
            <a:ext cx="4637653" cy="593493"/>
          </a:xfrm>
          <a:prstGeom prst="rect">
            <a:avLst/>
          </a:prstGeom>
        </p:spPr>
        <p:txBody>
          <a:bodyPr lIns="0" tIns="0" rIns="0" bIns="0" rtlCol="0" anchor="t">
            <a:spAutoFit/>
          </a:bodyPr>
          <a:lstStyle/>
          <a:p>
            <a:pPr algn="ctr">
              <a:lnSpc>
                <a:spcPts val="4184"/>
              </a:lnSpc>
            </a:pPr>
            <a:r>
              <a:rPr lang="en-US" sz="3402">
                <a:solidFill>
                  <a:srgbClr val="000000"/>
                </a:solidFill>
                <a:latin typeface="Futura"/>
                <a:ea typeface="Futura"/>
                <a:cs typeface="Futura"/>
                <a:sym typeface="Futura"/>
              </a:rPr>
              <a:t>Kaygı ve stresin artması</a:t>
            </a:r>
          </a:p>
        </p:txBody>
      </p:sp>
      <p:sp>
        <p:nvSpPr>
          <p:cNvPr id="7" name="TextBox 7"/>
          <p:cNvSpPr txBox="1"/>
          <p:nvPr/>
        </p:nvSpPr>
        <p:spPr>
          <a:xfrm>
            <a:off x="8977745" y="2890371"/>
            <a:ext cx="4645807" cy="1092327"/>
          </a:xfrm>
          <a:prstGeom prst="rect">
            <a:avLst/>
          </a:prstGeom>
        </p:spPr>
        <p:txBody>
          <a:bodyPr lIns="0" tIns="0" rIns="0" bIns="0" rtlCol="0" anchor="t">
            <a:spAutoFit/>
          </a:bodyPr>
          <a:lstStyle/>
          <a:p>
            <a:pPr algn="ctr">
              <a:lnSpc>
                <a:spcPts val="4058"/>
              </a:lnSpc>
            </a:pPr>
            <a:r>
              <a:rPr lang="en-US" sz="3300">
                <a:solidFill>
                  <a:srgbClr val="000000"/>
                </a:solidFill>
                <a:latin typeface="Futura"/>
                <a:ea typeface="Futura"/>
                <a:cs typeface="Futura"/>
                <a:sym typeface="Futura"/>
              </a:rPr>
              <a:t>Çocuğa karşı beklentilerin artması</a:t>
            </a:r>
          </a:p>
        </p:txBody>
      </p:sp>
      <p:sp>
        <p:nvSpPr>
          <p:cNvPr id="8" name="TextBox 8"/>
          <p:cNvSpPr txBox="1"/>
          <p:nvPr/>
        </p:nvSpPr>
        <p:spPr>
          <a:xfrm>
            <a:off x="3609540" y="5316198"/>
            <a:ext cx="4084414" cy="2121027"/>
          </a:xfrm>
          <a:prstGeom prst="rect">
            <a:avLst/>
          </a:prstGeom>
        </p:spPr>
        <p:txBody>
          <a:bodyPr lIns="0" tIns="0" rIns="0" bIns="0" rtlCol="0" anchor="t">
            <a:spAutoFit/>
          </a:bodyPr>
          <a:lstStyle/>
          <a:p>
            <a:pPr algn="ctr">
              <a:lnSpc>
                <a:spcPts val="4058"/>
              </a:lnSpc>
            </a:pPr>
            <a:r>
              <a:rPr lang="en-US" sz="3300">
                <a:solidFill>
                  <a:srgbClr val="000000"/>
                </a:solidFill>
                <a:latin typeface="Futura"/>
                <a:ea typeface="Futura"/>
                <a:cs typeface="Futura"/>
                <a:sym typeface="Futura"/>
              </a:rPr>
              <a:t>Çocukların zamanı planlamada ve yönetmede karşılaştığı zorluklar</a:t>
            </a:r>
          </a:p>
        </p:txBody>
      </p:sp>
      <p:sp>
        <p:nvSpPr>
          <p:cNvPr id="9" name="TextBox 9"/>
          <p:cNvSpPr txBox="1"/>
          <p:nvPr/>
        </p:nvSpPr>
        <p:spPr>
          <a:xfrm>
            <a:off x="8883710" y="6015781"/>
            <a:ext cx="4645807" cy="1092327"/>
          </a:xfrm>
          <a:prstGeom prst="rect">
            <a:avLst/>
          </a:prstGeom>
        </p:spPr>
        <p:txBody>
          <a:bodyPr lIns="0" tIns="0" rIns="0" bIns="0" rtlCol="0" anchor="t">
            <a:spAutoFit/>
          </a:bodyPr>
          <a:lstStyle/>
          <a:p>
            <a:pPr algn="ctr">
              <a:lnSpc>
                <a:spcPts val="4058"/>
              </a:lnSpc>
            </a:pPr>
            <a:r>
              <a:rPr lang="en-US" sz="3300">
                <a:solidFill>
                  <a:srgbClr val="000000"/>
                </a:solidFill>
                <a:latin typeface="Futura"/>
                <a:ea typeface="Futura"/>
                <a:cs typeface="Futura"/>
                <a:sym typeface="Futura"/>
              </a:rPr>
              <a:t>Çocukla iletişimde çatışmaların artması</a:t>
            </a:r>
          </a:p>
        </p:txBody>
      </p:sp>
      <p:pic>
        <p:nvPicPr>
          <p:cNvPr id="11" name="Resim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320620" y="496166"/>
            <a:ext cx="1468650" cy="146865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Freeform 2"/>
          <p:cNvSpPr/>
          <p:nvPr/>
        </p:nvSpPr>
        <p:spPr>
          <a:xfrm rot="-1984596">
            <a:off x="9094599" y="-773690"/>
            <a:ext cx="12484703" cy="12484703"/>
          </a:xfrm>
          <a:custGeom>
            <a:avLst/>
            <a:gdLst/>
            <a:ahLst/>
            <a:cxnLst/>
            <a:rect l="l" t="t" r="r" b="b"/>
            <a:pathLst>
              <a:path w="12484703" h="12484703">
                <a:moveTo>
                  <a:pt x="0" y="0"/>
                </a:moveTo>
                <a:lnTo>
                  <a:pt x="12484702" y="0"/>
                </a:lnTo>
                <a:lnTo>
                  <a:pt x="12484702" y="12484702"/>
                </a:lnTo>
                <a:lnTo>
                  <a:pt x="0" y="1248470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10443953" y="3207089"/>
            <a:ext cx="7220592" cy="2566788"/>
          </a:xfrm>
          <a:prstGeom prst="rect">
            <a:avLst/>
          </a:prstGeom>
        </p:spPr>
        <p:txBody>
          <a:bodyPr lIns="0" tIns="0" rIns="0" bIns="0" rtlCol="0" anchor="t">
            <a:spAutoFit/>
          </a:bodyPr>
          <a:lstStyle/>
          <a:p>
            <a:pPr algn="l">
              <a:lnSpc>
                <a:spcPts val="10116"/>
              </a:lnSpc>
            </a:pPr>
            <a:r>
              <a:rPr lang="en-US" sz="8225">
                <a:solidFill>
                  <a:srgbClr val="000000"/>
                </a:solidFill>
                <a:latin typeface="League Spartan"/>
                <a:ea typeface="League Spartan"/>
                <a:cs typeface="League Spartan"/>
                <a:sym typeface="League Spartan"/>
              </a:rPr>
              <a:t>Neler yapabiliriz?</a:t>
            </a:r>
          </a:p>
        </p:txBody>
      </p:sp>
      <p:sp>
        <p:nvSpPr>
          <p:cNvPr id="4" name="TextBox 4"/>
          <p:cNvSpPr txBox="1"/>
          <p:nvPr/>
        </p:nvSpPr>
        <p:spPr>
          <a:xfrm>
            <a:off x="444751" y="413385"/>
            <a:ext cx="6621529" cy="615315"/>
          </a:xfrm>
          <a:prstGeom prst="rect">
            <a:avLst/>
          </a:prstGeom>
        </p:spPr>
        <p:txBody>
          <a:bodyPr lIns="0" tIns="0" rIns="0" bIns="0" rtlCol="0" anchor="t">
            <a:spAutoFit/>
          </a:bodyPr>
          <a:lstStyle/>
          <a:p>
            <a:pPr algn="l">
              <a:lnSpc>
                <a:spcPts val="4305"/>
              </a:lnSpc>
            </a:pPr>
            <a:r>
              <a:rPr lang="en-US" sz="3500" b="1">
                <a:solidFill>
                  <a:srgbClr val="000000"/>
                </a:solidFill>
                <a:latin typeface="Futura Bold"/>
                <a:ea typeface="Futura Bold"/>
                <a:cs typeface="Futura Bold"/>
                <a:sym typeface="Futura Bold"/>
              </a:rPr>
              <a:t>Sağlıklı İletişim Kurmak</a:t>
            </a:r>
          </a:p>
        </p:txBody>
      </p:sp>
      <p:sp>
        <p:nvSpPr>
          <p:cNvPr id="5" name="TextBox 5"/>
          <p:cNvSpPr txBox="1"/>
          <p:nvPr/>
        </p:nvSpPr>
        <p:spPr>
          <a:xfrm>
            <a:off x="-269932" y="1692509"/>
            <a:ext cx="9222028" cy="2446753"/>
          </a:xfrm>
          <a:prstGeom prst="rect">
            <a:avLst/>
          </a:prstGeom>
        </p:spPr>
        <p:txBody>
          <a:bodyPr lIns="0" tIns="0" rIns="0" bIns="0" rtlCol="0" anchor="t">
            <a:spAutoFit/>
          </a:bodyPr>
          <a:lstStyle/>
          <a:p>
            <a:pPr algn="ctr">
              <a:lnSpc>
                <a:spcPts val="4038"/>
              </a:lnSpc>
            </a:pPr>
            <a:r>
              <a:rPr lang="en-US" sz="3282">
                <a:solidFill>
                  <a:srgbClr val="000000"/>
                </a:solidFill>
                <a:latin typeface="Futura"/>
                <a:ea typeface="Futura"/>
                <a:cs typeface="Futura"/>
                <a:sym typeface="Futura"/>
              </a:rPr>
              <a:t>İletişim açık olmalı</a:t>
            </a:r>
          </a:p>
          <a:p>
            <a:pPr algn="ctr">
              <a:lnSpc>
                <a:spcPts val="4038"/>
              </a:lnSpc>
            </a:pPr>
            <a:r>
              <a:rPr lang="en-US" sz="3282">
                <a:solidFill>
                  <a:srgbClr val="000000"/>
                </a:solidFill>
                <a:latin typeface="Futura"/>
                <a:ea typeface="Futura"/>
                <a:cs typeface="Futura"/>
                <a:sym typeface="Futura"/>
              </a:rPr>
              <a:t>Dinlemeli ve yargılamamalı </a:t>
            </a:r>
          </a:p>
          <a:p>
            <a:pPr algn="ctr">
              <a:lnSpc>
                <a:spcPts val="4038"/>
              </a:lnSpc>
            </a:pPr>
            <a:r>
              <a:rPr lang="en-US" sz="3282">
                <a:solidFill>
                  <a:srgbClr val="000000"/>
                </a:solidFill>
                <a:latin typeface="Futura"/>
                <a:ea typeface="Futura"/>
                <a:cs typeface="Futura"/>
                <a:sym typeface="Futura"/>
              </a:rPr>
              <a:t>Duygularını ifade etmesine fırsat vermeli</a:t>
            </a:r>
          </a:p>
          <a:p>
            <a:pPr algn="ctr">
              <a:lnSpc>
                <a:spcPts val="4038"/>
              </a:lnSpc>
            </a:pPr>
            <a:r>
              <a:rPr lang="en-US" sz="3282">
                <a:solidFill>
                  <a:srgbClr val="000000"/>
                </a:solidFill>
                <a:latin typeface="Futura"/>
                <a:ea typeface="Futura"/>
                <a:cs typeface="Futura"/>
                <a:sym typeface="Futura"/>
              </a:rPr>
              <a:t>Empati yapmak bağı güçlendirir</a:t>
            </a:r>
          </a:p>
          <a:p>
            <a:pPr algn="ctr">
              <a:lnSpc>
                <a:spcPts val="2868"/>
              </a:lnSpc>
              <a:spcBef>
                <a:spcPct val="0"/>
              </a:spcBef>
            </a:pPr>
            <a:endParaRPr lang="en-US" sz="3282">
              <a:solidFill>
                <a:srgbClr val="000000"/>
              </a:solidFill>
              <a:latin typeface="Futura"/>
              <a:ea typeface="Futura"/>
              <a:cs typeface="Futura"/>
              <a:sym typeface="Futura"/>
            </a:endParaRPr>
          </a:p>
        </p:txBody>
      </p:sp>
      <p:sp>
        <p:nvSpPr>
          <p:cNvPr id="6" name="TextBox 6"/>
          <p:cNvSpPr txBox="1"/>
          <p:nvPr/>
        </p:nvSpPr>
        <p:spPr>
          <a:xfrm>
            <a:off x="270395" y="4634674"/>
            <a:ext cx="7728882" cy="950976"/>
          </a:xfrm>
          <a:prstGeom prst="rect">
            <a:avLst/>
          </a:prstGeom>
        </p:spPr>
        <p:txBody>
          <a:bodyPr lIns="0" tIns="0" rIns="0" bIns="0" rtlCol="0" anchor="t">
            <a:spAutoFit/>
          </a:bodyPr>
          <a:lstStyle/>
          <a:p>
            <a:pPr algn="ctr">
              <a:lnSpc>
                <a:spcPts val="3566"/>
              </a:lnSpc>
              <a:spcBef>
                <a:spcPct val="0"/>
              </a:spcBef>
            </a:pPr>
            <a:r>
              <a:rPr lang="en-US" sz="2899" b="1">
                <a:solidFill>
                  <a:srgbClr val="000000"/>
                </a:solidFill>
                <a:latin typeface="Futura Bold"/>
                <a:ea typeface="Futura Bold"/>
                <a:cs typeface="Futura Bold"/>
                <a:sym typeface="Futura Bold"/>
              </a:rPr>
              <a:t>Etkili iletişim, bu zorlu yolculukta en önemli güdüleme ve rehberlik aracımızdır.</a:t>
            </a:r>
          </a:p>
        </p:txBody>
      </p:sp>
      <p:sp>
        <p:nvSpPr>
          <p:cNvPr id="7" name="TextBox 7"/>
          <p:cNvSpPr txBox="1"/>
          <p:nvPr/>
        </p:nvSpPr>
        <p:spPr>
          <a:xfrm>
            <a:off x="714914" y="6503843"/>
            <a:ext cx="7728882" cy="3074861"/>
          </a:xfrm>
          <a:prstGeom prst="rect">
            <a:avLst/>
          </a:prstGeom>
        </p:spPr>
        <p:txBody>
          <a:bodyPr lIns="0" tIns="0" rIns="0" bIns="0" rtlCol="0" anchor="t">
            <a:spAutoFit/>
          </a:bodyPr>
          <a:lstStyle/>
          <a:p>
            <a:pPr algn="ctr">
              <a:lnSpc>
                <a:spcPts val="3935"/>
              </a:lnSpc>
            </a:pPr>
            <a:r>
              <a:rPr lang="en-US" sz="3199" b="1">
                <a:solidFill>
                  <a:srgbClr val="000000"/>
                </a:solidFill>
                <a:latin typeface="Futura Bold"/>
                <a:ea typeface="Futura Bold"/>
                <a:cs typeface="Futura Bold"/>
                <a:sym typeface="Futura Bold"/>
              </a:rPr>
              <a:t>Dinlerken;</a:t>
            </a:r>
          </a:p>
          <a:p>
            <a:pPr marL="582928" lvl="1" indent="-291464" algn="l">
              <a:lnSpc>
                <a:spcPts val="3320"/>
              </a:lnSpc>
              <a:buFont typeface="Arial"/>
              <a:buChar char="•"/>
            </a:pPr>
            <a:r>
              <a:rPr lang="en-US" sz="2699">
                <a:solidFill>
                  <a:srgbClr val="000000"/>
                </a:solidFill>
                <a:latin typeface="Futura"/>
                <a:ea typeface="Futura"/>
                <a:cs typeface="Futura"/>
                <a:sym typeface="Futura"/>
              </a:rPr>
              <a:t>Göz teması kurmalıyız</a:t>
            </a:r>
          </a:p>
          <a:p>
            <a:pPr marL="582928" lvl="1" indent="-291464" algn="l">
              <a:lnSpc>
                <a:spcPts val="3320"/>
              </a:lnSpc>
              <a:buFont typeface="Arial"/>
              <a:buChar char="•"/>
            </a:pPr>
            <a:r>
              <a:rPr lang="en-US" sz="2699">
                <a:solidFill>
                  <a:srgbClr val="000000"/>
                </a:solidFill>
                <a:latin typeface="Futura"/>
                <a:ea typeface="Futura"/>
                <a:cs typeface="Futura"/>
                <a:sym typeface="Futura"/>
              </a:rPr>
              <a:t>Ona özel vakit ayırmalı ve başka işlerle uğraşmamalıyız</a:t>
            </a:r>
          </a:p>
          <a:p>
            <a:pPr marL="582928" lvl="1" indent="-291464" algn="l">
              <a:lnSpc>
                <a:spcPts val="3320"/>
              </a:lnSpc>
              <a:buFont typeface="Arial"/>
              <a:buChar char="•"/>
            </a:pPr>
            <a:r>
              <a:rPr lang="en-US" sz="2699">
                <a:solidFill>
                  <a:srgbClr val="000000"/>
                </a:solidFill>
                <a:latin typeface="Futura"/>
                <a:ea typeface="Futura"/>
                <a:cs typeface="Futura"/>
                <a:sym typeface="Futura"/>
              </a:rPr>
              <a:t>Başımızla onayladığımızı göstermeliyiz</a:t>
            </a:r>
          </a:p>
          <a:p>
            <a:pPr marL="582928" lvl="1" indent="-291464" algn="l">
              <a:lnSpc>
                <a:spcPts val="3320"/>
              </a:lnSpc>
              <a:buFont typeface="Arial"/>
              <a:buChar char="•"/>
            </a:pPr>
            <a:r>
              <a:rPr lang="en-US" sz="2699">
                <a:solidFill>
                  <a:srgbClr val="000000"/>
                </a:solidFill>
                <a:latin typeface="Futura"/>
                <a:ea typeface="Futura"/>
                <a:cs typeface="Futura"/>
                <a:sym typeface="Futura"/>
              </a:rPr>
              <a:t>Anlattığı şeylerle ilgili kısa yorumlar yapıp soru sormalıyız</a:t>
            </a:r>
          </a:p>
        </p:txBody>
      </p:sp>
      <p:pic>
        <p:nvPicPr>
          <p:cNvPr id="8" name="Resi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572694" y="413385"/>
            <a:ext cx="1528512" cy="152851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TextBox 2"/>
          <p:cNvSpPr txBox="1"/>
          <p:nvPr/>
        </p:nvSpPr>
        <p:spPr>
          <a:xfrm>
            <a:off x="199826" y="1296918"/>
            <a:ext cx="7728438" cy="2787015"/>
          </a:xfrm>
          <a:prstGeom prst="rect">
            <a:avLst/>
          </a:prstGeom>
        </p:spPr>
        <p:txBody>
          <a:bodyPr lIns="0" tIns="0" rIns="0" bIns="0" rtlCol="0" anchor="t">
            <a:spAutoFit/>
          </a:bodyPr>
          <a:lstStyle/>
          <a:p>
            <a:pPr marL="755651" lvl="1" indent="-377825" algn="l">
              <a:lnSpc>
                <a:spcPts val="4305"/>
              </a:lnSpc>
              <a:buFont typeface="Arial"/>
              <a:buChar char="•"/>
            </a:pPr>
            <a:r>
              <a:rPr lang="en-US" sz="3500">
                <a:solidFill>
                  <a:srgbClr val="000000"/>
                </a:solidFill>
                <a:latin typeface="Futura"/>
                <a:ea typeface="Futura"/>
                <a:cs typeface="Futura"/>
                <a:sym typeface="Futura"/>
              </a:rPr>
              <a:t>Her çocuk farklıdır ve kendi hızında ilerler</a:t>
            </a:r>
          </a:p>
          <a:p>
            <a:pPr marL="755651" lvl="1" indent="-377825" algn="l">
              <a:lnSpc>
                <a:spcPts val="4305"/>
              </a:lnSpc>
              <a:buFont typeface="Arial"/>
              <a:buChar char="•"/>
            </a:pPr>
            <a:r>
              <a:rPr lang="en-US" sz="3500">
                <a:solidFill>
                  <a:srgbClr val="000000"/>
                </a:solidFill>
                <a:latin typeface="Futura"/>
                <a:ea typeface="Futura"/>
                <a:cs typeface="Futura"/>
                <a:sym typeface="Futura"/>
              </a:rPr>
              <a:t>Mükemmel olmasını beklemek yerine, süreç içerisindeki çabası ve emeği takdir edilmeli.</a:t>
            </a:r>
          </a:p>
        </p:txBody>
      </p:sp>
      <p:sp>
        <p:nvSpPr>
          <p:cNvPr id="3" name="Freeform 3"/>
          <p:cNvSpPr/>
          <p:nvPr/>
        </p:nvSpPr>
        <p:spPr>
          <a:xfrm rot="-1984596">
            <a:off x="9094599" y="-773690"/>
            <a:ext cx="12484703" cy="12484703"/>
          </a:xfrm>
          <a:custGeom>
            <a:avLst/>
            <a:gdLst/>
            <a:ahLst/>
            <a:cxnLst/>
            <a:rect l="l" t="t" r="r" b="b"/>
            <a:pathLst>
              <a:path w="12484703" h="12484703">
                <a:moveTo>
                  <a:pt x="0" y="0"/>
                </a:moveTo>
                <a:lnTo>
                  <a:pt x="12484702" y="0"/>
                </a:lnTo>
                <a:lnTo>
                  <a:pt x="12484702" y="12484702"/>
                </a:lnTo>
                <a:lnTo>
                  <a:pt x="0" y="1248470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TextBox 4"/>
          <p:cNvSpPr txBox="1"/>
          <p:nvPr/>
        </p:nvSpPr>
        <p:spPr>
          <a:xfrm>
            <a:off x="10416158" y="4211049"/>
            <a:ext cx="7034237" cy="1097753"/>
          </a:xfrm>
          <a:prstGeom prst="rect">
            <a:avLst/>
          </a:prstGeom>
        </p:spPr>
        <p:txBody>
          <a:bodyPr lIns="0" tIns="0" rIns="0" bIns="0" rtlCol="0" anchor="t">
            <a:spAutoFit/>
          </a:bodyPr>
          <a:lstStyle/>
          <a:p>
            <a:pPr algn="ctr">
              <a:lnSpc>
                <a:spcPts val="7738"/>
              </a:lnSpc>
              <a:spcBef>
                <a:spcPct val="0"/>
              </a:spcBef>
            </a:pPr>
            <a:r>
              <a:rPr lang="en-US" sz="6291" b="1">
                <a:solidFill>
                  <a:srgbClr val="000000"/>
                </a:solidFill>
                <a:latin typeface="Futura Bold"/>
                <a:ea typeface="Futura Bold"/>
                <a:cs typeface="Futura Bold"/>
                <a:sym typeface="Futura Bold"/>
              </a:rPr>
              <a:t>Gerçekçi Beklentiler</a:t>
            </a:r>
            <a:r>
              <a:rPr lang="en-US" sz="6291">
                <a:solidFill>
                  <a:srgbClr val="000000"/>
                </a:solidFill>
                <a:latin typeface="Futura"/>
                <a:ea typeface="Futura"/>
                <a:cs typeface="Futura"/>
                <a:sym typeface="Futura"/>
              </a:rPr>
              <a:t> </a:t>
            </a:r>
          </a:p>
        </p:txBody>
      </p:sp>
      <p:sp>
        <p:nvSpPr>
          <p:cNvPr id="5" name="TextBox 5"/>
          <p:cNvSpPr txBox="1"/>
          <p:nvPr/>
        </p:nvSpPr>
        <p:spPr>
          <a:xfrm>
            <a:off x="199826" y="4521518"/>
            <a:ext cx="9578020" cy="1158240"/>
          </a:xfrm>
          <a:prstGeom prst="rect">
            <a:avLst/>
          </a:prstGeom>
        </p:spPr>
        <p:txBody>
          <a:bodyPr lIns="0" tIns="0" rIns="0" bIns="0" rtlCol="0" anchor="t">
            <a:spAutoFit/>
          </a:bodyPr>
          <a:lstStyle/>
          <a:p>
            <a:pPr algn="l">
              <a:lnSpc>
                <a:spcPts val="4305"/>
              </a:lnSpc>
            </a:pPr>
            <a:r>
              <a:rPr lang="en-US" sz="3500" b="1">
                <a:solidFill>
                  <a:srgbClr val="000000"/>
                </a:solidFill>
                <a:latin typeface="Futura Bold"/>
                <a:ea typeface="Futura Bold"/>
                <a:cs typeface="Futura Bold"/>
                <a:sym typeface="Futura Bold"/>
              </a:rPr>
              <a:t>Başarı ve başarısızlık doğaldır. Başarısızlıktan çıkarılan dersler de çok kıymetlidir.</a:t>
            </a:r>
          </a:p>
        </p:txBody>
      </p:sp>
      <p:sp>
        <p:nvSpPr>
          <p:cNvPr id="6" name="TextBox 6"/>
          <p:cNvSpPr txBox="1"/>
          <p:nvPr/>
        </p:nvSpPr>
        <p:spPr>
          <a:xfrm>
            <a:off x="0" y="6589505"/>
            <a:ext cx="8954565" cy="1701165"/>
          </a:xfrm>
          <a:prstGeom prst="rect">
            <a:avLst/>
          </a:prstGeom>
        </p:spPr>
        <p:txBody>
          <a:bodyPr lIns="0" tIns="0" rIns="0" bIns="0" rtlCol="0" anchor="t">
            <a:spAutoFit/>
          </a:bodyPr>
          <a:lstStyle/>
          <a:p>
            <a:pPr algn="l">
              <a:lnSpc>
                <a:spcPts val="4305"/>
              </a:lnSpc>
            </a:pPr>
            <a:r>
              <a:rPr lang="en-US" sz="3500" b="1">
                <a:solidFill>
                  <a:srgbClr val="000000"/>
                </a:solidFill>
                <a:latin typeface="Futura Bold"/>
                <a:ea typeface="Futura Bold"/>
                <a:cs typeface="Futura Bold"/>
                <a:sym typeface="Futura Bold"/>
              </a:rPr>
              <a:t>Gerçekçi beklentiler ve ortak hedefler, çocuğunuzun güdülenmesini yüksek tutmasına ve kaygısını yönetmesine de yardımcı olur</a:t>
            </a:r>
          </a:p>
        </p:txBody>
      </p:sp>
      <p:pic>
        <p:nvPicPr>
          <p:cNvPr id="7" name="Resim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411200" y="558730"/>
            <a:ext cx="1476375" cy="147637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Freeform 2"/>
          <p:cNvSpPr/>
          <p:nvPr/>
        </p:nvSpPr>
        <p:spPr>
          <a:xfrm rot="-1984596">
            <a:off x="9094599" y="-773690"/>
            <a:ext cx="12484703" cy="12484703"/>
          </a:xfrm>
          <a:custGeom>
            <a:avLst/>
            <a:gdLst/>
            <a:ahLst/>
            <a:cxnLst/>
            <a:rect l="l" t="t" r="r" b="b"/>
            <a:pathLst>
              <a:path w="12484703" h="12484703">
                <a:moveTo>
                  <a:pt x="0" y="0"/>
                </a:moveTo>
                <a:lnTo>
                  <a:pt x="12484702" y="0"/>
                </a:lnTo>
                <a:lnTo>
                  <a:pt x="12484702" y="12484702"/>
                </a:lnTo>
                <a:lnTo>
                  <a:pt x="0" y="1248470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3" name="TextBox 3"/>
          <p:cNvSpPr txBox="1"/>
          <p:nvPr/>
        </p:nvSpPr>
        <p:spPr>
          <a:xfrm>
            <a:off x="9668888" y="4652962"/>
            <a:ext cx="7391162" cy="866775"/>
          </a:xfrm>
          <a:prstGeom prst="rect">
            <a:avLst/>
          </a:prstGeom>
        </p:spPr>
        <p:txBody>
          <a:bodyPr lIns="0" tIns="0" rIns="0" bIns="0" rtlCol="0" anchor="t">
            <a:spAutoFit/>
          </a:bodyPr>
          <a:lstStyle/>
          <a:p>
            <a:pPr algn="ctr">
              <a:lnSpc>
                <a:spcPts val="6149"/>
              </a:lnSpc>
              <a:spcBef>
                <a:spcPct val="0"/>
              </a:spcBef>
            </a:pPr>
            <a:r>
              <a:rPr lang="en-US" sz="4999" b="1">
                <a:solidFill>
                  <a:srgbClr val="000000"/>
                </a:solidFill>
                <a:latin typeface="Futura Bold"/>
                <a:ea typeface="Futura Bold"/>
                <a:cs typeface="Futura Bold"/>
                <a:sym typeface="Futura Bold"/>
              </a:rPr>
              <a:t>Çalışma ortamı oluşturmak</a:t>
            </a:r>
          </a:p>
        </p:txBody>
      </p:sp>
      <p:sp>
        <p:nvSpPr>
          <p:cNvPr id="4" name="TextBox 4"/>
          <p:cNvSpPr txBox="1"/>
          <p:nvPr/>
        </p:nvSpPr>
        <p:spPr>
          <a:xfrm>
            <a:off x="0" y="1403520"/>
            <a:ext cx="9512564" cy="3739980"/>
          </a:xfrm>
          <a:prstGeom prst="rect">
            <a:avLst/>
          </a:prstGeom>
        </p:spPr>
        <p:txBody>
          <a:bodyPr lIns="0" tIns="0" rIns="0" bIns="0" rtlCol="0" anchor="t">
            <a:spAutoFit/>
          </a:bodyPr>
          <a:lstStyle/>
          <a:p>
            <a:pPr marL="729318" lvl="1" indent="-364659" algn="l">
              <a:lnSpc>
                <a:spcPts val="4154"/>
              </a:lnSpc>
              <a:buFont typeface="Arial"/>
              <a:buChar char="•"/>
            </a:pPr>
            <a:r>
              <a:rPr lang="en-US" sz="3378">
                <a:solidFill>
                  <a:srgbClr val="000000"/>
                </a:solidFill>
                <a:latin typeface="Futura"/>
                <a:ea typeface="Futura"/>
                <a:cs typeface="Futura"/>
                <a:sym typeface="Futura"/>
              </a:rPr>
              <a:t>Ders çalışma verimini ve güdülenme düzeyini etkiler</a:t>
            </a:r>
          </a:p>
          <a:p>
            <a:pPr marL="729318" lvl="1" indent="-364659" algn="l">
              <a:lnSpc>
                <a:spcPts val="4154"/>
              </a:lnSpc>
              <a:buFont typeface="Arial"/>
              <a:buChar char="•"/>
            </a:pPr>
            <a:r>
              <a:rPr lang="en-US" sz="3378">
                <a:solidFill>
                  <a:srgbClr val="000000"/>
                </a:solidFill>
                <a:latin typeface="Futura"/>
                <a:ea typeface="Futura"/>
                <a:cs typeface="Futura"/>
                <a:sym typeface="Futura"/>
              </a:rPr>
              <a:t>Bazen çocuğun odası olabilir bazen de evin herhangi bir bölümü olabilir</a:t>
            </a:r>
          </a:p>
          <a:p>
            <a:pPr marL="729318" lvl="1" indent="-364659" algn="l">
              <a:lnSpc>
                <a:spcPts val="4154"/>
              </a:lnSpc>
              <a:buFont typeface="Arial"/>
              <a:buChar char="•"/>
            </a:pPr>
            <a:r>
              <a:rPr lang="en-US" sz="3378">
                <a:solidFill>
                  <a:srgbClr val="000000"/>
                </a:solidFill>
                <a:latin typeface="Futura"/>
                <a:ea typeface="Futura"/>
                <a:cs typeface="Futura"/>
                <a:sym typeface="Futura"/>
              </a:rPr>
              <a:t>Önemli olan fiziki şartlarının çalışmaya uygun olması, çocuğun ders araç gereçlerine kolay ulaşabilmesidir.</a:t>
            </a:r>
          </a:p>
        </p:txBody>
      </p:sp>
      <p:sp>
        <p:nvSpPr>
          <p:cNvPr id="5" name="TextBox 5"/>
          <p:cNvSpPr txBox="1"/>
          <p:nvPr/>
        </p:nvSpPr>
        <p:spPr>
          <a:xfrm>
            <a:off x="394855" y="6013739"/>
            <a:ext cx="8307219" cy="1644480"/>
          </a:xfrm>
          <a:prstGeom prst="rect">
            <a:avLst/>
          </a:prstGeom>
        </p:spPr>
        <p:txBody>
          <a:bodyPr lIns="0" tIns="0" rIns="0" bIns="0" rtlCol="0" anchor="t">
            <a:spAutoFit/>
          </a:bodyPr>
          <a:lstStyle/>
          <a:p>
            <a:pPr algn="l">
              <a:lnSpc>
                <a:spcPts val="4154"/>
              </a:lnSpc>
            </a:pPr>
            <a:r>
              <a:rPr lang="en-US" sz="3378" b="1">
                <a:solidFill>
                  <a:srgbClr val="000000"/>
                </a:solidFill>
                <a:latin typeface="Futura Bold"/>
                <a:ea typeface="Futura Bold"/>
                <a:cs typeface="Futura Bold"/>
                <a:sym typeface="Futura Bold"/>
              </a:rPr>
              <a:t>Ebeveynler olarak çocuklarınızın çalışma ortamlarını onların istek ve ihtiyaçlarına göre düzenlemelerine izin verebilirsiniz. </a:t>
            </a:r>
          </a:p>
        </p:txBody>
      </p:sp>
      <p:pic>
        <p:nvPicPr>
          <p:cNvPr id="6" name="Resim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258800" y="647700"/>
            <a:ext cx="1829497" cy="182949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Freeform 2"/>
          <p:cNvSpPr/>
          <p:nvPr/>
        </p:nvSpPr>
        <p:spPr>
          <a:xfrm>
            <a:off x="10012179" y="2463257"/>
            <a:ext cx="7562234" cy="5360486"/>
          </a:xfrm>
          <a:custGeom>
            <a:avLst/>
            <a:gdLst/>
            <a:ahLst/>
            <a:cxnLst/>
            <a:rect l="l" t="t" r="r" b="b"/>
            <a:pathLst>
              <a:path w="7562234" h="5360486">
                <a:moveTo>
                  <a:pt x="0" y="0"/>
                </a:moveTo>
                <a:lnTo>
                  <a:pt x="7562234" y="0"/>
                </a:lnTo>
                <a:lnTo>
                  <a:pt x="7562234" y="5360486"/>
                </a:lnTo>
                <a:lnTo>
                  <a:pt x="0" y="536048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633845" y="2042957"/>
            <a:ext cx="7716839" cy="1284732"/>
          </a:xfrm>
          <a:prstGeom prst="rect">
            <a:avLst/>
          </a:prstGeom>
        </p:spPr>
        <p:txBody>
          <a:bodyPr lIns="0" tIns="0" rIns="0" bIns="0" rtlCol="0" anchor="t">
            <a:spAutoFit/>
          </a:bodyPr>
          <a:lstStyle/>
          <a:p>
            <a:pPr algn="l">
              <a:lnSpc>
                <a:spcPts val="3443"/>
              </a:lnSpc>
            </a:pPr>
            <a:r>
              <a:rPr lang="en-US" sz="2799">
                <a:solidFill>
                  <a:srgbClr val="000000"/>
                </a:solidFill>
                <a:latin typeface="League Spartan"/>
                <a:ea typeface="League Spartan"/>
                <a:cs typeface="League Spartan"/>
                <a:sym typeface="League Spartan"/>
              </a:rPr>
              <a:t>Çocuğun sınavlarda istediği başarıyı elde etmesi tek başına onun çalışmasına ve emeğine bağlı değildir.</a:t>
            </a:r>
          </a:p>
        </p:txBody>
      </p:sp>
      <p:sp>
        <p:nvSpPr>
          <p:cNvPr id="4" name="TextBox 4"/>
          <p:cNvSpPr txBox="1"/>
          <p:nvPr/>
        </p:nvSpPr>
        <p:spPr>
          <a:xfrm>
            <a:off x="633845" y="4191208"/>
            <a:ext cx="7716839" cy="1284732"/>
          </a:xfrm>
          <a:prstGeom prst="rect">
            <a:avLst/>
          </a:prstGeom>
        </p:spPr>
        <p:txBody>
          <a:bodyPr lIns="0" tIns="0" rIns="0" bIns="0" rtlCol="0" anchor="t">
            <a:spAutoFit/>
          </a:bodyPr>
          <a:lstStyle/>
          <a:p>
            <a:pPr algn="l">
              <a:lnSpc>
                <a:spcPts val="3443"/>
              </a:lnSpc>
            </a:pPr>
            <a:r>
              <a:rPr lang="en-US" sz="2799">
                <a:solidFill>
                  <a:srgbClr val="000000"/>
                </a:solidFill>
                <a:latin typeface="League Spartan"/>
                <a:ea typeface="League Spartan"/>
                <a:cs typeface="League Spartan"/>
                <a:sym typeface="League Spartan"/>
              </a:rPr>
              <a:t>Ebeveynlerin çocuklarına inanması ve çocuklarını güdülemesi oldukça önemlidir.</a:t>
            </a:r>
          </a:p>
        </p:txBody>
      </p:sp>
      <p:sp>
        <p:nvSpPr>
          <p:cNvPr id="5" name="TextBox 5"/>
          <p:cNvSpPr txBox="1"/>
          <p:nvPr/>
        </p:nvSpPr>
        <p:spPr>
          <a:xfrm>
            <a:off x="633845" y="6339459"/>
            <a:ext cx="7716839" cy="1713357"/>
          </a:xfrm>
          <a:prstGeom prst="rect">
            <a:avLst/>
          </a:prstGeom>
        </p:spPr>
        <p:txBody>
          <a:bodyPr lIns="0" tIns="0" rIns="0" bIns="0" rtlCol="0" anchor="t">
            <a:spAutoFit/>
          </a:bodyPr>
          <a:lstStyle/>
          <a:p>
            <a:pPr algn="l">
              <a:lnSpc>
                <a:spcPts val="3443"/>
              </a:lnSpc>
            </a:pPr>
            <a:r>
              <a:rPr lang="en-US" sz="2799">
                <a:solidFill>
                  <a:srgbClr val="000000"/>
                </a:solidFill>
                <a:latin typeface="League Spartan"/>
                <a:ea typeface="League Spartan"/>
                <a:cs typeface="League Spartan"/>
                <a:sym typeface="League Spartan"/>
              </a:rPr>
              <a:t>Başarılarını takdir etmek hatalarından ders almasını sağlamak ve gerektiğinde ona rehberlik etmek sınav sürecini yönetmeyi kolaylaştırır</a:t>
            </a:r>
          </a:p>
        </p:txBody>
      </p:sp>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49400" y="419100"/>
            <a:ext cx="1510757" cy="151075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Freeform 2"/>
          <p:cNvSpPr/>
          <p:nvPr/>
        </p:nvSpPr>
        <p:spPr>
          <a:xfrm>
            <a:off x="11933209" y="3987841"/>
            <a:ext cx="5922823" cy="3682919"/>
          </a:xfrm>
          <a:custGeom>
            <a:avLst/>
            <a:gdLst/>
            <a:ahLst/>
            <a:cxnLst/>
            <a:rect l="l" t="t" r="r" b="b"/>
            <a:pathLst>
              <a:path w="5922823" h="3682919">
                <a:moveTo>
                  <a:pt x="0" y="0"/>
                </a:moveTo>
                <a:lnTo>
                  <a:pt x="5922822" y="0"/>
                </a:lnTo>
                <a:lnTo>
                  <a:pt x="5922822" y="3682918"/>
                </a:lnTo>
                <a:lnTo>
                  <a:pt x="0" y="368291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807956" y="971550"/>
            <a:ext cx="15473045" cy="1050047"/>
          </a:xfrm>
          <a:prstGeom prst="rect">
            <a:avLst/>
          </a:prstGeom>
        </p:spPr>
        <p:txBody>
          <a:bodyPr lIns="0" tIns="0" rIns="0" bIns="0" rtlCol="0" anchor="t">
            <a:spAutoFit/>
          </a:bodyPr>
          <a:lstStyle/>
          <a:p>
            <a:pPr algn="ctr">
              <a:lnSpc>
                <a:spcPts val="4209"/>
              </a:lnSpc>
            </a:pPr>
            <a:r>
              <a:rPr lang="en-US" sz="3006">
                <a:solidFill>
                  <a:srgbClr val="000000"/>
                </a:solidFill>
                <a:latin typeface="League Spartan"/>
                <a:ea typeface="League Spartan"/>
                <a:cs typeface="League Spartan"/>
                <a:sym typeface="League Spartan"/>
              </a:rPr>
              <a:t>Çocukların yalnız olmadıklarını ve desteklendiklerini bilmesii zor zamanlarda pes etmemelerini sağlayacaktır.</a:t>
            </a:r>
          </a:p>
        </p:txBody>
      </p:sp>
      <p:sp>
        <p:nvSpPr>
          <p:cNvPr id="4" name="TextBox 4"/>
          <p:cNvSpPr txBox="1"/>
          <p:nvPr/>
        </p:nvSpPr>
        <p:spPr>
          <a:xfrm>
            <a:off x="131618" y="4166477"/>
            <a:ext cx="6412172" cy="438608"/>
          </a:xfrm>
          <a:prstGeom prst="rect">
            <a:avLst/>
          </a:prstGeom>
        </p:spPr>
        <p:txBody>
          <a:bodyPr lIns="0" tIns="0" rIns="0" bIns="0" rtlCol="0" anchor="t">
            <a:spAutoFit/>
          </a:bodyPr>
          <a:lstStyle/>
          <a:p>
            <a:pPr algn="ctr">
              <a:lnSpc>
                <a:spcPts val="3649"/>
              </a:lnSpc>
            </a:pPr>
            <a:r>
              <a:rPr lang="en-US" sz="2606">
                <a:solidFill>
                  <a:srgbClr val="000000"/>
                </a:solidFill>
                <a:latin typeface="League Spartan"/>
                <a:ea typeface="League Spartan"/>
                <a:cs typeface="League Spartan"/>
                <a:sym typeface="League Spartan"/>
              </a:rPr>
              <a:t>İlham verici hikayeler anlatma</a:t>
            </a:r>
          </a:p>
        </p:txBody>
      </p:sp>
      <p:sp>
        <p:nvSpPr>
          <p:cNvPr id="5" name="TextBox 5"/>
          <p:cNvSpPr txBox="1"/>
          <p:nvPr/>
        </p:nvSpPr>
        <p:spPr>
          <a:xfrm>
            <a:off x="131618" y="6749965"/>
            <a:ext cx="6412172" cy="438608"/>
          </a:xfrm>
          <a:prstGeom prst="rect">
            <a:avLst/>
          </a:prstGeom>
        </p:spPr>
        <p:txBody>
          <a:bodyPr lIns="0" tIns="0" rIns="0" bIns="0" rtlCol="0" anchor="t">
            <a:spAutoFit/>
          </a:bodyPr>
          <a:lstStyle/>
          <a:p>
            <a:pPr algn="ctr">
              <a:lnSpc>
                <a:spcPts val="3649"/>
              </a:lnSpc>
            </a:pPr>
            <a:r>
              <a:rPr lang="en-US" sz="2606">
                <a:solidFill>
                  <a:srgbClr val="000000"/>
                </a:solidFill>
                <a:latin typeface="League Spartan"/>
                <a:ea typeface="League Spartan"/>
                <a:cs typeface="League Spartan"/>
                <a:sym typeface="League Spartan"/>
              </a:rPr>
              <a:t>Başarılarını önemsemek</a:t>
            </a:r>
          </a:p>
        </p:txBody>
      </p:sp>
      <p:sp>
        <p:nvSpPr>
          <p:cNvPr id="6" name="TextBox 6"/>
          <p:cNvSpPr txBox="1"/>
          <p:nvPr/>
        </p:nvSpPr>
        <p:spPr>
          <a:xfrm>
            <a:off x="5521036" y="5390692"/>
            <a:ext cx="6412172" cy="438608"/>
          </a:xfrm>
          <a:prstGeom prst="rect">
            <a:avLst/>
          </a:prstGeom>
        </p:spPr>
        <p:txBody>
          <a:bodyPr lIns="0" tIns="0" rIns="0" bIns="0" rtlCol="0" anchor="t">
            <a:spAutoFit/>
          </a:bodyPr>
          <a:lstStyle/>
          <a:p>
            <a:pPr algn="ctr">
              <a:lnSpc>
                <a:spcPts val="3649"/>
              </a:lnSpc>
            </a:pPr>
            <a:r>
              <a:rPr lang="en-US" sz="2606">
                <a:solidFill>
                  <a:srgbClr val="000000"/>
                </a:solidFill>
                <a:latin typeface="League Spartan"/>
                <a:ea typeface="League Spartan"/>
                <a:cs typeface="League Spartan"/>
                <a:sym typeface="League Spartan"/>
              </a:rPr>
              <a:t>Başarılarını ödüllendirmek</a:t>
            </a:r>
          </a:p>
        </p:txBody>
      </p:sp>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773400" y="1562100"/>
            <a:ext cx="1332351" cy="133235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Freeform 2"/>
          <p:cNvSpPr/>
          <p:nvPr/>
        </p:nvSpPr>
        <p:spPr>
          <a:xfrm rot="-4107235">
            <a:off x="10584119" y="-5930"/>
            <a:ext cx="9685643" cy="9685643"/>
          </a:xfrm>
          <a:custGeom>
            <a:avLst/>
            <a:gdLst/>
            <a:ahLst/>
            <a:cxnLst/>
            <a:rect l="l" t="t" r="r" b="b"/>
            <a:pathLst>
              <a:path w="9685643" h="9685643">
                <a:moveTo>
                  <a:pt x="0" y="0"/>
                </a:moveTo>
                <a:lnTo>
                  <a:pt x="9685643" y="0"/>
                </a:lnTo>
                <a:lnTo>
                  <a:pt x="9685643" y="9685643"/>
                </a:lnTo>
                <a:lnTo>
                  <a:pt x="0" y="968564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3" name="TextBox 3"/>
          <p:cNvSpPr txBox="1"/>
          <p:nvPr/>
        </p:nvSpPr>
        <p:spPr>
          <a:xfrm>
            <a:off x="12059441" y="4267820"/>
            <a:ext cx="5625685" cy="698942"/>
          </a:xfrm>
          <a:prstGeom prst="rect">
            <a:avLst/>
          </a:prstGeom>
        </p:spPr>
        <p:txBody>
          <a:bodyPr lIns="0" tIns="0" rIns="0" bIns="0" rtlCol="0" anchor="t">
            <a:spAutoFit/>
          </a:bodyPr>
          <a:lstStyle/>
          <a:p>
            <a:pPr algn="ctr">
              <a:lnSpc>
                <a:spcPts val="4982"/>
              </a:lnSpc>
              <a:spcBef>
                <a:spcPct val="0"/>
              </a:spcBef>
            </a:pPr>
            <a:r>
              <a:rPr lang="en-US" sz="4050" b="1">
                <a:solidFill>
                  <a:srgbClr val="000000"/>
                </a:solidFill>
                <a:latin typeface="Futura Bold"/>
                <a:ea typeface="Futura Bold"/>
                <a:cs typeface="Futura Bold"/>
                <a:sym typeface="Futura Bold"/>
              </a:rPr>
              <a:t>Kendinize Zaman Ayırın</a:t>
            </a:r>
          </a:p>
        </p:txBody>
      </p:sp>
      <p:sp>
        <p:nvSpPr>
          <p:cNvPr id="4" name="TextBox 4"/>
          <p:cNvSpPr txBox="1"/>
          <p:nvPr/>
        </p:nvSpPr>
        <p:spPr>
          <a:xfrm>
            <a:off x="425768" y="3218671"/>
            <a:ext cx="8999220" cy="559308"/>
          </a:xfrm>
          <a:prstGeom prst="rect">
            <a:avLst/>
          </a:prstGeom>
        </p:spPr>
        <p:txBody>
          <a:bodyPr lIns="0" tIns="0" rIns="0" bIns="0" rtlCol="0" anchor="t">
            <a:spAutoFit/>
          </a:bodyPr>
          <a:lstStyle/>
          <a:p>
            <a:pPr algn="ctr">
              <a:lnSpc>
                <a:spcPts val="3935"/>
              </a:lnSpc>
              <a:spcBef>
                <a:spcPct val="0"/>
              </a:spcBef>
            </a:pPr>
            <a:r>
              <a:rPr lang="en-US" sz="3199">
                <a:solidFill>
                  <a:srgbClr val="000000"/>
                </a:solidFill>
                <a:latin typeface="Futura"/>
                <a:ea typeface="Futura"/>
                <a:cs typeface="Futura"/>
                <a:sym typeface="Futura"/>
              </a:rPr>
              <a:t>Mutlu olduğunuz şeyleri yapmak en doğal hakkınız</a:t>
            </a:r>
          </a:p>
        </p:txBody>
      </p:sp>
      <p:sp>
        <p:nvSpPr>
          <p:cNvPr id="5" name="TextBox 5"/>
          <p:cNvSpPr txBox="1"/>
          <p:nvPr/>
        </p:nvSpPr>
        <p:spPr>
          <a:xfrm>
            <a:off x="0" y="4583954"/>
            <a:ext cx="9850755" cy="1549908"/>
          </a:xfrm>
          <a:prstGeom prst="rect">
            <a:avLst/>
          </a:prstGeom>
        </p:spPr>
        <p:txBody>
          <a:bodyPr lIns="0" tIns="0" rIns="0" bIns="0" rtlCol="0" anchor="t">
            <a:spAutoFit/>
          </a:bodyPr>
          <a:lstStyle/>
          <a:p>
            <a:pPr algn="ctr">
              <a:lnSpc>
                <a:spcPts val="3935"/>
              </a:lnSpc>
              <a:spcBef>
                <a:spcPct val="0"/>
              </a:spcBef>
            </a:pPr>
            <a:r>
              <a:rPr lang="en-US" sz="3199">
                <a:solidFill>
                  <a:srgbClr val="000000"/>
                </a:solidFill>
                <a:latin typeface="Futura"/>
                <a:ea typeface="Futura"/>
                <a:cs typeface="Futura"/>
                <a:sym typeface="Futura"/>
              </a:rPr>
              <a:t>Ebeveynin kendini daha iyi hissetmesi; çocuklarıyla daha nitelikli vakit geçirmelerini, onlara karşı daha sabırlı davranmalarını ve daha ilgili olmalarını sağlar</a:t>
            </a:r>
          </a:p>
        </p:txBody>
      </p:sp>
      <p:pic>
        <p:nvPicPr>
          <p:cNvPr id="6" name="Resim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914259" y="686735"/>
            <a:ext cx="1476375" cy="147637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TotalTime>
  <Words>978</Words>
  <Application>Microsoft Office PowerPoint</Application>
  <PresentationFormat>Özel</PresentationFormat>
  <Paragraphs>91</Paragraphs>
  <Slides>16</Slides>
  <Notes>6</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16</vt:i4>
      </vt:variant>
    </vt:vector>
  </HeadingPairs>
  <TitlesOfParts>
    <vt:vector size="22" baseType="lpstr">
      <vt:lpstr>Arial</vt:lpstr>
      <vt:lpstr>League Spartan</vt:lpstr>
      <vt:lpstr>Futura</vt:lpstr>
      <vt:lpstr>Futura Bold</vt:lpstr>
      <vt:lpstr>Calibri</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Üniversite Hazırlık Sürecinde Ebeveyn Olmak</dc:title>
  <cp:lastModifiedBy>Rehberlik</cp:lastModifiedBy>
  <cp:revision>3</cp:revision>
  <dcterms:created xsi:type="dcterms:W3CDTF">2006-08-16T00:00:00Z</dcterms:created>
  <dcterms:modified xsi:type="dcterms:W3CDTF">2025-03-03T08:13:10Z</dcterms:modified>
  <dc:identifier>DAGgFnofr7M</dc:identifier>
</cp:coreProperties>
</file>